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4.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ags/tag5.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tags/tag6.xml" ContentType="application/vnd.openxmlformats-officedocument.presentationml.tags+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36"/>
  </p:notesMasterIdLst>
  <p:sldIdLst>
    <p:sldId id="513" r:id="rId2"/>
    <p:sldId id="1207" r:id="rId3"/>
    <p:sldId id="1206" r:id="rId4"/>
    <p:sldId id="1208" r:id="rId5"/>
    <p:sldId id="1257" r:id="rId6"/>
    <p:sldId id="1258" r:id="rId7"/>
    <p:sldId id="1259" r:id="rId8"/>
    <p:sldId id="1260" r:id="rId9"/>
    <p:sldId id="1261" r:id="rId10"/>
    <p:sldId id="1262" r:id="rId11"/>
    <p:sldId id="1246" r:id="rId12"/>
    <p:sldId id="1242" r:id="rId13"/>
    <p:sldId id="1263" r:id="rId14"/>
    <p:sldId id="1264" r:id="rId15"/>
    <p:sldId id="1269" r:id="rId16"/>
    <p:sldId id="1265" r:id="rId17"/>
    <p:sldId id="1271" r:id="rId18"/>
    <p:sldId id="1270" r:id="rId19"/>
    <p:sldId id="1272" r:id="rId20"/>
    <p:sldId id="1266" r:id="rId21"/>
    <p:sldId id="1273" r:id="rId22"/>
    <p:sldId id="1267" r:id="rId23"/>
    <p:sldId id="1274" r:id="rId24"/>
    <p:sldId id="1275" r:id="rId25"/>
    <p:sldId id="1268" r:id="rId26"/>
    <p:sldId id="1276" r:id="rId27"/>
    <p:sldId id="1277" r:id="rId28"/>
    <p:sldId id="1254" r:id="rId29"/>
    <p:sldId id="1250" r:id="rId30"/>
    <p:sldId id="1251" r:id="rId31"/>
    <p:sldId id="1252" r:id="rId32"/>
    <p:sldId id="1255" r:id="rId33"/>
    <p:sldId id="1256" r:id="rId34"/>
    <p:sldId id="1253" r:id="rId35"/>
  </p:sldIdLst>
  <p:sldSz cx="9144000" cy="5143500" type="screen16x9"/>
  <p:notesSz cx="6858000" cy="9144000"/>
  <p:custDataLst>
    <p:tags r:id="rId37"/>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15" clrIdx="3"/>
  <p:cmAuthor id="4" name="jagibbon" initials="jmg" lastIdx="8"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79" autoAdjust="0"/>
    <p:restoredTop sz="86657" autoAdjust="0"/>
  </p:normalViewPr>
  <p:slideViewPr>
    <p:cSldViewPr snapToGrid="0" showGuides="1">
      <p:cViewPr varScale="1">
        <p:scale>
          <a:sx n="122" d="100"/>
          <a:sy n="122" d="100"/>
        </p:scale>
        <p:origin x="144" y="156"/>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125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s>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jpeg>
</file>

<file path=ppt/media/image20.tiff>
</file>

<file path=ppt/media/image21.tiff>
</file>

<file path=ppt/media/image22.tiff>
</file>

<file path=ppt/media/image23.tiff>
</file>

<file path=ppt/media/image3.tiff>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2/7/2020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33954883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23358913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42825853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27725933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40240910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34670744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34652194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504879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1918594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10734034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15657361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32413781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11754749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40624612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30731601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27436066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14675012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11669679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4996431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843950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3092312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2782906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2103690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10735401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1260021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10860508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5.xml"/><Relationship Id="rId5" Type="http://schemas.openxmlformats.org/officeDocument/2006/relationships/image" Target="../media/image11.tiff"/><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3.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5.tif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7.tif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image" Target="../media/image20.tif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23.tiff"/><Relationship Id="rId4" Type="http://schemas.openxmlformats.org/officeDocument/2006/relationships/image" Target="../media/image22.tif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0.xml"/><Relationship Id="rId1" Type="http://schemas.openxmlformats.org/officeDocument/2006/relationships/tags" Target="../tags/tag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7.tiff"/></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738127" cy="1666626"/>
          </a:xfrm>
        </p:spPr>
        <p:txBody>
          <a:bodyPr/>
          <a:lstStyle/>
          <a:p>
            <a:r>
              <a:rPr lang="en-US" dirty="0">
                <a:solidFill>
                  <a:schemeClr val="accent5">
                    <a:lumMod val="40000"/>
                    <a:lumOff val="60000"/>
                  </a:schemeClr>
                </a:solidFill>
              </a:rPr>
              <a:t>Chapter 3: Advanced STP Tuning</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552624" y="3668393"/>
            <a:ext cx="2622838" cy="902174"/>
          </a:xfrm>
        </p:spPr>
        <p:txBody>
          <a:bodyPr/>
          <a:lstStyle/>
          <a:p>
            <a:r>
              <a:rPr lang="en-US" dirty="0">
                <a:solidFill>
                  <a:schemeClr val="accent5">
                    <a:lumMod val="40000"/>
                    <a:lumOff val="60000"/>
                  </a:schemeClr>
                </a:solidFill>
              </a:rPr>
              <a:t>CCNP Enterprise: Core Networking</a:t>
            </a:r>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STP Topology Tuning</a:t>
            </a:r>
            <a:br>
              <a:rPr lang="en-US" dirty="0"/>
            </a:br>
            <a:r>
              <a:rPr lang="en-US" sz="2400" dirty="0"/>
              <a:t>Modifying STP Port Priority</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748490"/>
            <a:ext cx="8372942" cy="748490"/>
          </a:xfrm>
        </p:spPr>
        <p:txBody>
          <a:bodyPr/>
          <a:lstStyle/>
          <a:p>
            <a:pPr marL="0" indent="0" algn="l" eaLnBrk="0" hangingPunct="0"/>
            <a:r>
              <a:rPr lang="en-US" sz="1600" dirty="0">
                <a:solidFill>
                  <a:srgbClr val="000000"/>
                </a:solidFill>
              </a:rPr>
              <a:t>STP port priority influences which port becomes the alternate port when multiple links are used between switches</a:t>
            </a:r>
            <a:r>
              <a:rPr lang="en-US" sz="1550" dirty="0">
                <a:solidFill>
                  <a:srgbClr val="000000"/>
                </a:solidFill>
              </a:rPr>
              <a:t>. Use the command </a:t>
            </a:r>
            <a:r>
              <a:rPr lang="en-US" sz="1550" b="1" dirty="0">
                <a:solidFill>
                  <a:srgbClr val="000000"/>
                </a:solidFill>
              </a:rPr>
              <a:t>spanning-tree</a:t>
            </a:r>
            <a:r>
              <a:rPr lang="en-US" sz="1550" dirty="0">
                <a:solidFill>
                  <a:srgbClr val="000000"/>
                </a:solidFill>
              </a:rPr>
              <a:t> [</a:t>
            </a:r>
            <a:r>
              <a:rPr lang="en-US" sz="1550" b="1" dirty="0">
                <a:solidFill>
                  <a:srgbClr val="000000"/>
                </a:solidFill>
              </a:rPr>
              <a:t>vlan </a:t>
            </a:r>
            <a:r>
              <a:rPr lang="en-US" sz="1550" i="1" dirty="0">
                <a:solidFill>
                  <a:srgbClr val="000000"/>
                </a:solidFill>
              </a:rPr>
              <a:t>vlan-id</a:t>
            </a:r>
            <a:r>
              <a:rPr lang="en-US" sz="1550" dirty="0">
                <a:solidFill>
                  <a:srgbClr val="000000"/>
                </a:solidFill>
              </a:rPr>
              <a:t>] </a:t>
            </a:r>
            <a:r>
              <a:rPr lang="en-US" sz="1550" b="1" dirty="0">
                <a:solidFill>
                  <a:srgbClr val="000000"/>
                </a:solidFill>
              </a:rPr>
              <a:t>port-priority </a:t>
            </a:r>
            <a:r>
              <a:rPr lang="en-US" sz="1550" i="1" dirty="0">
                <a:solidFill>
                  <a:srgbClr val="000000"/>
                </a:solidFill>
              </a:rPr>
              <a:t>priority </a:t>
            </a:r>
            <a:r>
              <a:rPr lang="en-US" sz="1550" dirty="0">
                <a:solidFill>
                  <a:srgbClr val="000000"/>
                </a:solidFill>
              </a:rPr>
              <a:t>to change the STP port priority on a switch’s interface.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5" name="Picture 4">
            <a:extLst>
              <a:ext uri="{FF2B5EF4-FFF2-40B4-BE49-F238E27FC236}">
                <a16:creationId xmlns:a16="http://schemas.microsoft.com/office/drawing/2014/main" id="{CC856F96-5009-324F-83AC-8F494F25FDD6}"/>
              </a:ext>
            </a:extLst>
          </p:cNvPr>
          <p:cNvPicPr>
            <a:picLocks noChangeAspect="1"/>
          </p:cNvPicPr>
          <p:nvPr/>
        </p:nvPicPr>
        <p:blipFill>
          <a:blip r:embed="rId3"/>
          <a:stretch>
            <a:fillRect/>
          </a:stretch>
        </p:blipFill>
        <p:spPr>
          <a:xfrm>
            <a:off x="219784" y="1647851"/>
            <a:ext cx="3416300" cy="1949450"/>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A19A4169-8FBF-D04C-B19B-5F4245F07513}"/>
              </a:ext>
            </a:extLst>
          </p:cNvPr>
          <p:cNvPicPr>
            <a:picLocks noChangeAspect="1"/>
          </p:cNvPicPr>
          <p:nvPr/>
        </p:nvPicPr>
        <p:blipFill>
          <a:blip r:embed="rId4"/>
          <a:stretch>
            <a:fillRect/>
          </a:stretch>
        </p:blipFill>
        <p:spPr>
          <a:xfrm>
            <a:off x="4281543" y="1496980"/>
            <a:ext cx="4177628" cy="864869"/>
          </a:xfrm>
          <a:prstGeom prst="rect">
            <a:avLst/>
          </a:prstGeom>
        </p:spPr>
      </p:pic>
      <p:pic>
        <p:nvPicPr>
          <p:cNvPr id="10" name="Picture 9">
            <a:extLst>
              <a:ext uri="{FF2B5EF4-FFF2-40B4-BE49-F238E27FC236}">
                <a16:creationId xmlns:a16="http://schemas.microsoft.com/office/drawing/2014/main" id="{8C94049F-F79E-4D41-BA47-81B3629E2C06}"/>
              </a:ext>
            </a:extLst>
          </p:cNvPr>
          <p:cNvPicPr>
            <a:picLocks noChangeAspect="1"/>
          </p:cNvPicPr>
          <p:nvPr/>
        </p:nvPicPr>
        <p:blipFill>
          <a:blip r:embed="rId5"/>
          <a:stretch>
            <a:fillRect/>
          </a:stretch>
        </p:blipFill>
        <p:spPr>
          <a:xfrm>
            <a:off x="4281543" y="2565785"/>
            <a:ext cx="4084344" cy="2008448"/>
          </a:xfrm>
          <a:prstGeom prst="rect">
            <a:avLst/>
          </a:prstGeom>
        </p:spPr>
      </p:pic>
    </p:spTree>
    <p:extLst>
      <p:ext uri="{BB962C8B-B14F-4D97-AF65-F5344CB8AC3E}">
        <p14:creationId xmlns:p14="http://schemas.microsoft.com/office/powerpoint/2010/main" val="4231734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5"/>
            <a:ext cx="8495967" cy="1189954"/>
          </a:xfrm>
        </p:spPr>
        <p:txBody>
          <a:bodyPr/>
          <a:lstStyle/>
          <a:p>
            <a:r>
              <a:rPr lang="en-US" sz="4800" dirty="0">
                <a:solidFill>
                  <a:schemeClr val="accent5">
                    <a:lumMod val="40000"/>
                    <a:lumOff val="60000"/>
                  </a:schemeClr>
                </a:solidFill>
              </a:rPr>
              <a:t>Additional STP Protection Mechanisms</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468341" y="1835053"/>
            <a:ext cx="8277832" cy="2062103"/>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A network forwarding loop occurs when there are multiple active paths between two devices. Broadcast and multicast traffic are forwarded out every switch port continuing the forwarding loop. </a:t>
            </a:r>
          </a:p>
          <a:p>
            <a:pPr marL="285750" indent="-285750">
              <a:buFont typeface="Arial" panose="020B0604020202020204" pitchFamily="34" charset="0"/>
              <a:buChar char="•"/>
            </a:pPr>
            <a:r>
              <a:rPr lang="en-US" sz="1600" dirty="0">
                <a:solidFill>
                  <a:schemeClr val="accent5">
                    <a:lumMod val="40000"/>
                    <a:lumOff val="60000"/>
                  </a:schemeClr>
                </a:solidFill>
              </a:rPr>
              <a:t>The network’s throughput is drastically effected as the switches are processing numerous frames. The switches CPU utilization will be high and memory space will be consumed. The switches might crash and users will likely notice the impact on the network. </a:t>
            </a:r>
          </a:p>
          <a:p>
            <a:pPr marL="285750" indent="-285750">
              <a:buFont typeface="Arial" panose="020B0604020202020204" pitchFamily="34" charset="0"/>
              <a:buChar char="•"/>
            </a:pPr>
            <a:endParaRPr lang="en-US" sz="1600"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343113024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 y="0"/>
            <a:ext cx="8897815" cy="661737"/>
          </a:xfrm>
        </p:spPr>
        <p:txBody>
          <a:bodyPr/>
          <a:lstStyle/>
          <a:p>
            <a:r>
              <a:rPr lang="en-US" sz="1600" dirty="0"/>
              <a:t>Additional STP Protection Mechanisms</a:t>
            </a:r>
            <a:br>
              <a:rPr lang="en-US" sz="1600" dirty="0"/>
            </a:br>
            <a:r>
              <a:rPr lang="en-US" dirty="0"/>
              <a:t>Additional STP Protection Mechanisms</a:t>
            </a:r>
          </a:p>
        </p:txBody>
      </p:sp>
      <p:sp>
        <p:nvSpPr>
          <p:cNvPr id="2" name="Content Placeholder 1"/>
          <p:cNvSpPr>
            <a:spLocks noGrp="1"/>
          </p:cNvSpPr>
          <p:nvPr>
            <p:ph idx="1"/>
          </p:nvPr>
        </p:nvSpPr>
        <p:spPr>
          <a:xfrm>
            <a:off x="84221" y="909101"/>
            <a:ext cx="9059779" cy="2273330"/>
          </a:xfrm>
        </p:spPr>
        <p:txBody>
          <a:bodyPr/>
          <a:lstStyle/>
          <a:p>
            <a:pPr marL="0" indent="0">
              <a:buNone/>
            </a:pPr>
            <a:r>
              <a:rPr lang="en-US" sz="1600" dirty="0"/>
              <a:t>Common issues for Layer 2 forwarding loops:</a:t>
            </a:r>
          </a:p>
          <a:p>
            <a:pPr>
              <a:buFont typeface="Arial" panose="020B0604020202020204" pitchFamily="34" charset="0"/>
              <a:buChar char="•"/>
            </a:pPr>
            <a:r>
              <a:rPr lang="en-US" sz="1600" dirty="0"/>
              <a:t>STP is disabled on a switch.</a:t>
            </a:r>
          </a:p>
          <a:p>
            <a:pPr>
              <a:buFont typeface="Arial" panose="020B0604020202020204" pitchFamily="34" charset="0"/>
              <a:buChar char="•"/>
            </a:pPr>
            <a:r>
              <a:rPr lang="en-US" sz="1600" dirty="0"/>
              <a:t>A load balancer is misconfigured and sends traffic out multiple ports with the same MAC address.</a:t>
            </a:r>
          </a:p>
          <a:p>
            <a:pPr>
              <a:buFont typeface="Arial" panose="020B0604020202020204" pitchFamily="34" charset="0"/>
              <a:buChar char="•"/>
            </a:pPr>
            <a:r>
              <a:rPr lang="en-US" sz="1600" dirty="0"/>
              <a:t>A virtual switch that bridges two physical ports.</a:t>
            </a:r>
          </a:p>
          <a:p>
            <a:pPr>
              <a:buFont typeface="Arial" panose="020B0604020202020204" pitchFamily="34" charset="0"/>
              <a:buChar char="•"/>
            </a:pPr>
            <a:r>
              <a:rPr lang="en-US" sz="1600" dirty="0"/>
              <a:t>End users using an unmanaged switch or hub.</a:t>
            </a:r>
          </a:p>
          <a:p>
            <a:endParaRPr lang="en-US" dirty="0"/>
          </a:p>
        </p:txBody>
      </p:sp>
    </p:spTree>
    <p:extLst>
      <p:ext uri="{BB962C8B-B14F-4D97-AF65-F5344CB8AC3E}">
        <p14:creationId xmlns:p14="http://schemas.microsoft.com/office/powerpoint/2010/main" val="4176481306"/>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Root Guard</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1" y="872376"/>
            <a:ext cx="8157607" cy="2862322"/>
          </a:xfrm>
          <a:prstGeom prst="rect">
            <a:avLst/>
          </a:prstGeom>
          <a:noFill/>
        </p:spPr>
        <p:txBody>
          <a:bodyPr wrap="square" rtlCol="0">
            <a:spAutoFit/>
          </a:bodyPr>
          <a:lstStyle/>
          <a:p>
            <a:pPr algn="thaiDist" eaLnBrk="0" hangingPunct="0"/>
            <a:r>
              <a:rPr lang="en-US" dirty="0">
                <a:solidFill>
                  <a:srgbClr val="000000"/>
                </a:solidFill>
              </a:rPr>
              <a:t>Root guard is an STP feature that prevents a configured port from becoming a root port.</a:t>
            </a:r>
          </a:p>
          <a:p>
            <a:pPr marL="285750" indent="-285750" algn="thaiDist" eaLnBrk="0" hangingPunct="0">
              <a:buFont typeface="Arial" panose="020B0604020202020204" pitchFamily="34" charset="0"/>
              <a:buChar char="•"/>
            </a:pPr>
            <a:r>
              <a:rPr lang="en-US" dirty="0">
                <a:solidFill>
                  <a:srgbClr val="000000"/>
                </a:solidFill>
              </a:rPr>
              <a:t>It does this by placing the port in an ErrDisabled state if a superior BDPU is received on that port. </a:t>
            </a:r>
          </a:p>
          <a:p>
            <a:pPr marL="285750" indent="-285750" algn="thaiDist" eaLnBrk="0" hangingPunct="0">
              <a:buFont typeface="Arial" panose="020B0604020202020204" pitchFamily="34" charset="0"/>
              <a:buChar char="•"/>
            </a:pPr>
            <a:r>
              <a:rPr lang="en-US" dirty="0">
                <a:solidFill>
                  <a:srgbClr val="000000"/>
                </a:solidFill>
              </a:rPr>
              <a:t>Root guard is placed on designated ports towards other switches that should never become root bridges. </a:t>
            </a:r>
          </a:p>
          <a:p>
            <a:pPr marL="285750" indent="-285750" algn="thaiDist" eaLnBrk="0" hangingPunct="0">
              <a:buFont typeface="Arial" panose="020B0604020202020204" pitchFamily="34" charset="0"/>
              <a:buChar char="•"/>
            </a:pPr>
            <a:r>
              <a:rPr lang="en-US" dirty="0">
                <a:solidFill>
                  <a:srgbClr val="000000"/>
                </a:solidFill>
              </a:rPr>
              <a:t>Root guard is enabled on a port-by-port basis.</a:t>
            </a:r>
          </a:p>
          <a:p>
            <a:pPr marL="285750" indent="-285750" algn="thaiDist" eaLnBrk="0" hangingPunct="0">
              <a:buFont typeface="Arial" panose="020B0604020202020204" pitchFamily="34" charset="0"/>
              <a:buChar char="•"/>
            </a:pPr>
            <a:endParaRPr lang="en-US" dirty="0">
              <a:solidFill>
                <a:srgbClr val="000000"/>
              </a:solidFill>
            </a:endParaRPr>
          </a:p>
          <a:p>
            <a:pPr marL="285750" indent="-285750" algn="thaiDist" eaLnBrk="0" hangingPunct="0">
              <a:buFont typeface="Arial" panose="020B0604020202020204" pitchFamily="34" charset="0"/>
              <a:buChar char="•"/>
            </a:pPr>
            <a:endParaRPr lang="en-US" dirty="0">
              <a:solidFill>
                <a:srgbClr val="000000"/>
              </a:solidFill>
            </a:endParaRPr>
          </a:p>
          <a:p>
            <a:pPr algn="thaiDist" eaLnBrk="0" hangingPunct="0"/>
            <a:r>
              <a:rPr lang="en-US" dirty="0">
                <a:solidFill>
                  <a:srgbClr val="000000"/>
                </a:solidFill>
              </a:rPr>
              <a:t>Use the interface command </a:t>
            </a:r>
            <a:r>
              <a:rPr lang="en-US" b="1" dirty="0">
                <a:solidFill>
                  <a:srgbClr val="000000"/>
                </a:solidFill>
              </a:rPr>
              <a:t>spanning-tree guard root</a:t>
            </a:r>
            <a:r>
              <a:rPr lang="en-US" dirty="0">
                <a:solidFill>
                  <a:srgbClr val="000000"/>
                </a:solidFill>
              </a:rPr>
              <a:t> to enable root guard.</a:t>
            </a:r>
          </a:p>
        </p:txBody>
      </p:sp>
    </p:spTree>
    <p:extLst>
      <p:ext uri="{BB962C8B-B14F-4D97-AF65-F5344CB8AC3E}">
        <p14:creationId xmlns:p14="http://schemas.microsoft.com/office/powerpoint/2010/main" val="172322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STP Portfast</a:t>
            </a:r>
          </a:p>
        </p:txBody>
      </p:sp>
      <p:sp>
        <p:nvSpPr>
          <p:cNvPr id="6" name="TextBox 5">
            <a:extLst>
              <a:ext uri="{FF2B5EF4-FFF2-40B4-BE49-F238E27FC236}">
                <a16:creationId xmlns:a16="http://schemas.microsoft.com/office/drawing/2014/main" id="{D6E04BDC-5CCB-214F-940E-E8BEE690FB31}"/>
              </a:ext>
            </a:extLst>
          </p:cNvPr>
          <p:cNvSpPr txBox="1"/>
          <p:nvPr/>
        </p:nvSpPr>
        <p:spPr>
          <a:xfrm>
            <a:off x="175846" y="872376"/>
            <a:ext cx="8440616" cy="1077218"/>
          </a:xfrm>
          <a:prstGeom prst="rect">
            <a:avLst/>
          </a:prstGeom>
          <a:noFill/>
        </p:spPr>
        <p:txBody>
          <a:bodyPr wrap="square" rtlCol="0">
            <a:spAutoFit/>
          </a:bodyPr>
          <a:lstStyle/>
          <a:p>
            <a:pPr algn="thaiDist" eaLnBrk="0" hangingPunct="0"/>
            <a:r>
              <a:rPr lang="en-US" sz="1600" dirty="0">
                <a:solidFill>
                  <a:srgbClr val="000000"/>
                </a:solidFill>
              </a:rPr>
              <a:t>STP portfast disables the topology notification notification (TCN) generation and causes access ports that come up to bypass the learning and listening states and enter the forwarding state immediately. If a BPDU is received on a portfast-enabled port, the portfast functionality is removed from that port. </a:t>
            </a:r>
          </a:p>
        </p:txBody>
      </p:sp>
      <p:graphicFrame>
        <p:nvGraphicFramePr>
          <p:cNvPr id="7" name="Table 6">
            <a:extLst>
              <a:ext uri="{FF2B5EF4-FFF2-40B4-BE49-F238E27FC236}">
                <a16:creationId xmlns:a16="http://schemas.microsoft.com/office/drawing/2014/main" id="{F5C2A811-11E7-404D-9CD6-3137B9AC64DA}"/>
              </a:ext>
            </a:extLst>
          </p:cNvPr>
          <p:cNvGraphicFramePr>
            <a:graphicFrameLocks noGrp="1"/>
          </p:cNvGraphicFramePr>
          <p:nvPr>
            <p:extLst>
              <p:ext uri="{D42A27DB-BD31-4B8C-83A1-F6EECF244321}">
                <p14:modId xmlns:p14="http://schemas.microsoft.com/office/powerpoint/2010/main" val="2829031045"/>
              </p:ext>
            </p:extLst>
          </p:nvPr>
        </p:nvGraphicFramePr>
        <p:xfrm>
          <a:off x="948869" y="2073481"/>
          <a:ext cx="7246262" cy="2524461"/>
        </p:xfrm>
        <a:graphic>
          <a:graphicData uri="http://schemas.openxmlformats.org/drawingml/2006/table">
            <a:tbl>
              <a:tblPr firstRow="1" bandRow="1">
                <a:tableStyleId>{5C22544A-7EE6-4342-B048-85BDC9FD1C3A}</a:tableStyleId>
              </a:tblPr>
              <a:tblGrid>
                <a:gridCol w="3258444">
                  <a:extLst>
                    <a:ext uri="{9D8B030D-6E8A-4147-A177-3AD203B41FA5}">
                      <a16:colId xmlns:a16="http://schemas.microsoft.com/office/drawing/2014/main" val="20000"/>
                    </a:ext>
                  </a:extLst>
                </a:gridCol>
                <a:gridCol w="3987818">
                  <a:extLst>
                    <a:ext uri="{9D8B030D-6E8A-4147-A177-3AD203B41FA5}">
                      <a16:colId xmlns:a16="http://schemas.microsoft.com/office/drawing/2014/main" val="20001"/>
                    </a:ext>
                  </a:extLst>
                </a:gridCol>
              </a:tblGrid>
              <a:tr h="232570">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portfast </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Interface command to enable portfast on a specific access port </a:t>
                      </a:r>
                      <a:endParaRPr lang="en-US" sz="1400" dirty="0">
                        <a:solidFill>
                          <a:srgbClr val="000000"/>
                        </a:solidFill>
                        <a:latin typeface="+mn-lt"/>
                      </a:endParaRPr>
                    </a:p>
                  </a:txBody>
                  <a:tcPr/>
                </a:tc>
                <a:extLst>
                  <a:ext uri="{0D108BD9-81ED-4DB2-BD59-A6C34878D82A}">
                    <a16:rowId xmlns:a16="http://schemas.microsoft.com/office/drawing/2014/main" val="10001"/>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portfast default</a:t>
                      </a:r>
                      <a:r>
                        <a:rPr lang="en-US" sz="1400" dirty="0">
                          <a:solidFill>
                            <a:srgbClr val="000000"/>
                          </a:solidFill>
                        </a:rPr>
                        <a:t> </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Global command to enable portfast on all access ports</a:t>
                      </a:r>
                      <a:endParaRPr lang="en-US" sz="1400" dirty="0">
                        <a:solidFill>
                          <a:srgbClr val="000000"/>
                        </a:solidFill>
                        <a:effectLst/>
                      </a:endParaRPr>
                    </a:p>
                  </a:txBody>
                  <a:tcPr/>
                </a:tc>
                <a:extLst>
                  <a:ext uri="{0D108BD9-81ED-4DB2-BD59-A6C34878D82A}">
                    <a16:rowId xmlns:a16="http://schemas.microsoft.com/office/drawing/2014/main" val="10002"/>
                  </a:ext>
                </a:extLst>
              </a:tr>
              <a:tr h="451821">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portfast disable </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Disable portfast on a port</a:t>
                      </a:r>
                      <a:endParaRPr lang="en-US" sz="1400" dirty="0">
                        <a:solidFill>
                          <a:srgbClr val="000000"/>
                        </a:solidFill>
                        <a:effectLst/>
                      </a:endParaRPr>
                    </a:p>
                  </a:txBody>
                  <a:tcPr/>
                </a:tc>
                <a:extLst>
                  <a:ext uri="{0D108BD9-81ED-4DB2-BD59-A6C34878D82A}">
                    <a16:rowId xmlns:a16="http://schemas.microsoft.com/office/drawing/2014/main" val="2501880609"/>
                  </a:ext>
                </a:extLst>
              </a:tr>
              <a:tr h="473337">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latin typeface="+mn-lt"/>
                        </a:rPr>
                        <a:t>spanning-tree portfast trunk</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Command used on trunk links to enable portfast</a:t>
                      </a:r>
                    </a:p>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*This command should only be used with ports connected to a single host.</a:t>
                      </a:r>
                    </a:p>
                  </a:txBody>
                  <a:tcPr/>
                </a:tc>
                <a:extLst>
                  <a:ext uri="{0D108BD9-81ED-4DB2-BD59-A6C34878D82A}">
                    <a16:rowId xmlns:a16="http://schemas.microsoft.com/office/drawing/2014/main" val="3791344300"/>
                  </a:ext>
                </a:extLst>
              </a:tr>
            </a:tbl>
          </a:graphicData>
        </a:graphic>
      </p:graphicFrame>
    </p:spTree>
    <p:extLst>
      <p:ext uri="{BB962C8B-B14F-4D97-AF65-F5344CB8AC3E}">
        <p14:creationId xmlns:p14="http://schemas.microsoft.com/office/powerpoint/2010/main" val="211756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STP Portfast Examples</a:t>
            </a:r>
          </a:p>
        </p:txBody>
      </p:sp>
      <p:sp>
        <p:nvSpPr>
          <p:cNvPr id="12" name="TextBox 11">
            <a:extLst>
              <a:ext uri="{FF2B5EF4-FFF2-40B4-BE49-F238E27FC236}">
                <a16:creationId xmlns:a16="http://schemas.microsoft.com/office/drawing/2014/main" id="{86DB0CAC-B048-8C43-B5A6-5C7EECC43627}"/>
              </a:ext>
            </a:extLst>
          </p:cNvPr>
          <p:cNvSpPr txBox="1"/>
          <p:nvPr/>
        </p:nvSpPr>
        <p:spPr>
          <a:xfrm>
            <a:off x="351692" y="872376"/>
            <a:ext cx="8440616" cy="338554"/>
          </a:xfrm>
          <a:prstGeom prst="rect">
            <a:avLst/>
          </a:prstGeom>
          <a:noFill/>
        </p:spPr>
        <p:txBody>
          <a:bodyPr wrap="square" rtlCol="0">
            <a:spAutoFit/>
          </a:bodyPr>
          <a:lstStyle/>
          <a:p>
            <a:pPr algn="thaiDist" eaLnBrk="0" hangingPunct="0"/>
            <a:r>
              <a:rPr lang="en-US" sz="1600" dirty="0">
                <a:solidFill>
                  <a:srgbClr val="000000"/>
                </a:solidFill>
              </a:rPr>
              <a:t>The following shows how to enable STP portfast globally and on a specific interface. </a:t>
            </a:r>
          </a:p>
        </p:txBody>
      </p:sp>
      <p:pic>
        <p:nvPicPr>
          <p:cNvPr id="2" name="Picture 1">
            <a:extLst>
              <a:ext uri="{FF2B5EF4-FFF2-40B4-BE49-F238E27FC236}">
                <a16:creationId xmlns:a16="http://schemas.microsoft.com/office/drawing/2014/main" id="{9123C6F8-3CFA-FF4E-8C14-95092CD7ED8E}"/>
              </a:ext>
            </a:extLst>
          </p:cNvPr>
          <p:cNvPicPr>
            <a:picLocks noChangeAspect="1"/>
          </p:cNvPicPr>
          <p:nvPr/>
        </p:nvPicPr>
        <p:blipFill>
          <a:blip r:embed="rId3"/>
          <a:stretch>
            <a:fillRect/>
          </a:stretch>
        </p:blipFill>
        <p:spPr>
          <a:xfrm>
            <a:off x="462889" y="1371774"/>
            <a:ext cx="3933265" cy="3227294"/>
          </a:xfrm>
          <a:prstGeom prst="rect">
            <a:avLst/>
          </a:prstGeom>
        </p:spPr>
      </p:pic>
      <p:pic>
        <p:nvPicPr>
          <p:cNvPr id="5" name="Picture 4">
            <a:extLst>
              <a:ext uri="{FF2B5EF4-FFF2-40B4-BE49-F238E27FC236}">
                <a16:creationId xmlns:a16="http://schemas.microsoft.com/office/drawing/2014/main" id="{B65E0D82-8DF5-1143-A965-47B6DDA9BBD2}"/>
              </a:ext>
            </a:extLst>
          </p:cNvPr>
          <p:cNvPicPr>
            <a:picLocks noChangeAspect="1"/>
          </p:cNvPicPr>
          <p:nvPr/>
        </p:nvPicPr>
        <p:blipFill>
          <a:blip r:embed="rId4"/>
          <a:stretch>
            <a:fillRect/>
          </a:stretch>
        </p:blipFill>
        <p:spPr>
          <a:xfrm>
            <a:off x="4883811" y="1898650"/>
            <a:ext cx="3797300" cy="1346200"/>
          </a:xfrm>
          <a:prstGeom prst="rect">
            <a:avLst/>
          </a:prstGeom>
        </p:spPr>
      </p:pic>
    </p:spTree>
    <p:extLst>
      <p:ext uri="{BB962C8B-B14F-4D97-AF65-F5344CB8AC3E}">
        <p14:creationId xmlns:p14="http://schemas.microsoft.com/office/powerpoint/2010/main" val="344988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BPDU Guard</a:t>
            </a:r>
          </a:p>
        </p:txBody>
      </p:sp>
      <p:sp>
        <p:nvSpPr>
          <p:cNvPr id="9" name="TextBox 8">
            <a:extLst>
              <a:ext uri="{FF2B5EF4-FFF2-40B4-BE49-F238E27FC236}">
                <a16:creationId xmlns:a16="http://schemas.microsoft.com/office/drawing/2014/main" id="{27A9E33D-0429-FB42-8A98-47F1153F9368}"/>
              </a:ext>
            </a:extLst>
          </p:cNvPr>
          <p:cNvSpPr txBox="1"/>
          <p:nvPr/>
        </p:nvSpPr>
        <p:spPr>
          <a:xfrm>
            <a:off x="351692" y="872376"/>
            <a:ext cx="8440616" cy="584775"/>
          </a:xfrm>
          <a:prstGeom prst="rect">
            <a:avLst/>
          </a:prstGeom>
          <a:noFill/>
        </p:spPr>
        <p:txBody>
          <a:bodyPr wrap="square" rtlCol="0">
            <a:spAutoFit/>
          </a:bodyPr>
          <a:lstStyle/>
          <a:p>
            <a:pPr algn="thaiDist" eaLnBrk="0" hangingPunct="0"/>
            <a:r>
              <a:rPr lang="en-US" sz="1600" dirty="0">
                <a:solidFill>
                  <a:srgbClr val="000000"/>
                </a:solidFill>
              </a:rPr>
              <a:t>BPDU guard is a safety mechanism that shuts down ports configured with STP portfast upon receiving a BPDU. </a:t>
            </a:r>
          </a:p>
        </p:txBody>
      </p:sp>
      <p:graphicFrame>
        <p:nvGraphicFramePr>
          <p:cNvPr id="10" name="Table 9">
            <a:extLst>
              <a:ext uri="{FF2B5EF4-FFF2-40B4-BE49-F238E27FC236}">
                <a16:creationId xmlns:a16="http://schemas.microsoft.com/office/drawing/2014/main" id="{A086D0D6-5436-7A48-95A6-C7E457D71752}"/>
              </a:ext>
            </a:extLst>
          </p:cNvPr>
          <p:cNvGraphicFramePr>
            <a:graphicFrameLocks noGrp="1"/>
          </p:cNvGraphicFramePr>
          <p:nvPr>
            <p:extLst>
              <p:ext uri="{D42A27DB-BD31-4B8C-83A1-F6EECF244321}">
                <p14:modId xmlns:p14="http://schemas.microsoft.com/office/powerpoint/2010/main" val="945072925"/>
              </p:ext>
            </p:extLst>
          </p:nvPr>
        </p:nvGraphicFramePr>
        <p:xfrm>
          <a:off x="781027" y="1772266"/>
          <a:ext cx="7581945" cy="1859280"/>
        </p:xfrm>
        <a:graphic>
          <a:graphicData uri="http://schemas.openxmlformats.org/drawingml/2006/table">
            <a:tbl>
              <a:tblPr firstRow="1" bandRow="1">
                <a:tableStyleId>{5C22544A-7EE6-4342-B048-85BDC9FD1C3A}</a:tableStyleId>
              </a:tblPr>
              <a:tblGrid>
                <a:gridCol w="3769458">
                  <a:extLst>
                    <a:ext uri="{9D8B030D-6E8A-4147-A177-3AD203B41FA5}">
                      <a16:colId xmlns:a16="http://schemas.microsoft.com/office/drawing/2014/main" val="20000"/>
                    </a:ext>
                  </a:extLst>
                </a:gridCol>
                <a:gridCol w="3812487">
                  <a:extLst>
                    <a:ext uri="{9D8B030D-6E8A-4147-A177-3AD203B41FA5}">
                      <a16:colId xmlns:a16="http://schemas.microsoft.com/office/drawing/2014/main" val="20001"/>
                    </a:ext>
                  </a:extLst>
                </a:gridCol>
              </a:tblGrid>
              <a:tr h="232570">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portfast bpduguard default</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Global command to enable BPDU guard on all STP portfast ports</a:t>
                      </a:r>
                      <a:endParaRPr lang="en-US" sz="1400" dirty="0">
                        <a:solidFill>
                          <a:srgbClr val="000000"/>
                        </a:solidFill>
                        <a:latin typeface="+mn-lt"/>
                      </a:endParaRPr>
                    </a:p>
                  </a:txBody>
                  <a:tcPr/>
                </a:tc>
                <a:extLst>
                  <a:ext uri="{0D108BD9-81ED-4DB2-BD59-A6C34878D82A}">
                    <a16:rowId xmlns:a16="http://schemas.microsoft.com/office/drawing/2014/main" val="10001"/>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portfast bpduguard default </a:t>
                      </a:r>
                      <a:r>
                        <a:rPr lang="en-US" sz="1400" b="0" dirty="0">
                          <a:solidFill>
                            <a:srgbClr val="000000"/>
                          </a:solidFill>
                        </a:rPr>
                        <a:t>{</a:t>
                      </a:r>
                      <a:r>
                        <a:rPr lang="en-US" sz="1400" b="1" dirty="0">
                          <a:solidFill>
                            <a:srgbClr val="000000"/>
                          </a:solidFill>
                        </a:rPr>
                        <a:t>enable</a:t>
                      </a:r>
                      <a:r>
                        <a:rPr lang="en-US" sz="1400" b="0" dirty="0">
                          <a:solidFill>
                            <a:srgbClr val="000000"/>
                          </a:solidFill>
                        </a:rPr>
                        <a:t> | </a:t>
                      </a:r>
                      <a:r>
                        <a:rPr lang="en-US" sz="1400" b="1" dirty="0">
                          <a:solidFill>
                            <a:srgbClr val="000000"/>
                          </a:solidFill>
                        </a:rPr>
                        <a:t>disable</a:t>
                      </a:r>
                      <a:r>
                        <a:rPr lang="en-US" sz="1400" b="0" dirty="0">
                          <a:solidFill>
                            <a:srgbClr val="000000"/>
                          </a:solidFill>
                        </a:rPr>
                        <a:t>}</a:t>
                      </a:r>
                      <a:endParaRPr lang="en-US" sz="1400" b="0"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Interface command to enables or disable BPDU guard on a specific interface</a:t>
                      </a:r>
                      <a:endParaRPr lang="en-US" sz="1400" dirty="0">
                        <a:solidFill>
                          <a:srgbClr val="000000"/>
                        </a:solidFill>
                        <a:effectLst/>
                      </a:endParaRPr>
                    </a:p>
                  </a:txBody>
                  <a:tcPr/>
                </a:tc>
                <a:extLst>
                  <a:ext uri="{0D108BD9-81ED-4DB2-BD59-A6C34878D82A}">
                    <a16:rowId xmlns:a16="http://schemas.microsoft.com/office/drawing/2014/main" val="10002"/>
                  </a:ext>
                </a:extLst>
              </a:tr>
              <a:tr h="451821">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latin typeface="+mn-lt"/>
                        </a:rPr>
                        <a:t>show spanning-tree interface </a:t>
                      </a:r>
                      <a:r>
                        <a:rPr lang="en-US" sz="1400" b="0" i="1" dirty="0">
                          <a:solidFill>
                            <a:srgbClr val="000000"/>
                          </a:solidFill>
                          <a:latin typeface="+mn-lt"/>
                        </a:rPr>
                        <a:t>interface-id</a:t>
                      </a:r>
                      <a:r>
                        <a:rPr lang="en-US" sz="1400" b="1" dirty="0">
                          <a:solidFill>
                            <a:srgbClr val="000000"/>
                          </a:solidFill>
                          <a:latin typeface="+mn-lt"/>
                        </a:rPr>
                        <a:t> detail</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Displays whether BPDU guard is enabled for the specified interface</a:t>
                      </a:r>
                      <a:endParaRPr lang="en-US" sz="1400" dirty="0">
                        <a:solidFill>
                          <a:srgbClr val="000000"/>
                        </a:solidFill>
                        <a:effectLst/>
                      </a:endParaRPr>
                    </a:p>
                  </a:txBody>
                  <a:tcPr/>
                </a:tc>
                <a:extLst>
                  <a:ext uri="{0D108BD9-81ED-4DB2-BD59-A6C34878D82A}">
                    <a16:rowId xmlns:a16="http://schemas.microsoft.com/office/drawing/2014/main" val="2501880609"/>
                  </a:ext>
                </a:extLst>
              </a:tr>
            </a:tbl>
          </a:graphicData>
        </a:graphic>
      </p:graphicFrame>
      <p:sp>
        <p:nvSpPr>
          <p:cNvPr id="11" name="TextBox 10">
            <a:extLst>
              <a:ext uri="{FF2B5EF4-FFF2-40B4-BE49-F238E27FC236}">
                <a16:creationId xmlns:a16="http://schemas.microsoft.com/office/drawing/2014/main" id="{795AA249-B121-C946-8DB1-BCC5C60CA105}"/>
              </a:ext>
            </a:extLst>
          </p:cNvPr>
          <p:cNvSpPr txBox="1"/>
          <p:nvPr/>
        </p:nvSpPr>
        <p:spPr>
          <a:xfrm>
            <a:off x="655320" y="3906546"/>
            <a:ext cx="8136988" cy="584775"/>
          </a:xfrm>
          <a:prstGeom prst="rect">
            <a:avLst/>
          </a:prstGeom>
          <a:noFill/>
        </p:spPr>
        <p:txBody>
          <a:bodyPr wrap="square" rtlCol="0">
            <a:spAutoFit/>
          </a:bodyPr>
          <a:lstStyle/>
          <a:p>
            <a:r>
              <a:rPr lang="en-US" sz="1600" b="1" dirty="0"/>
              <a:t>Note</a:t>
            </a:r>
            <a:r>
              <a:rPr lang="en-US" sz="1600" dirty="0"/>
              <a:t>: BPDU Guard is typically configured with all host-facing ports that are enabled with portfast.</a:t>
            </a:r>
          </a:p>
        </p:txBody>
      </p:sp>
    </p:spTree>
    <p:extLst>
      <p:ext uri="{BB962C8B-B14F-4D97-AF65-F5344CB8AC3E}">
        <p14:creationId xmlns:p14="http://schemas.microsoft.com/office/powerpoint/2010/main" val="35804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584117"/>
          </a:xfrm>
        </p:spPr>
        <p:txBody>
          <a:bodyPr/>
          <a:lstStyle/>
          <a:p>
            <a:r>
              <a:rPr lang="en-US" sz="1600" dirty="0"/>
              <a:t>Additional STP Protection Mechanisms</a:t>
            </a:r>
            <a:br>
              <a:rPr lang="en-US" dirty="0"/>
            </a:br>
            <a:r>
              <a:rPr lang="en-US" sz="2400" dirty="0"/>
              <a:t>BPDU Guard Examples</a:t>
            </a:r>
          </a:p>
        </p:txBody>
      </p:sp>
      <p:sp>
        <p:nvSpPr>
          <p:cNvPr id="6" name="TextBox 5">
            <a:extLst>
              <a:ext uri="{FF2B5EF4-FFF2-40B4-BE49-F238E27FC236}">
                <a16:creationId xmlns:a16="http://schemas.microsoft.com/office/drawing/2014/main" id="{AB3FE5C2-79F1-5246-B82D-E73102F20625}"/>
              </a:ext>
            </a:extLst>
          </p:cNvPr>
          <p:cNvSpPr txBox="1"/>
          <p:nvPr/>
        </p:nvSpPr>
        <p:spPr>
          <a:xfrm>
            <a:off x="376516" y="584117"/>
            <a:ext cx="8415791" cy="584775"/>
          </a:xfrm>
          <a:prstGeom prst="rect">
            <a:avLst/>
          </a:prstGeom>
          <a:noFill/>
        </p:spPr>
        <p:txBody>
          <a:bodyPr wrap="square" rtlCol="0">
            <a:spAutoFit/>
          </a:bodyPr>
          <a:lstStyle/>
          <a:p>
            <a:pPr algn="thaiDist" eaLnBrk="0" hangingPunct="0"/>
            <a:r>
              <a:rPr lang="en-US" sz="1600" dirty="0">
                <a:solidFill>
                  <a:srgbClr val="000000"/>
                </a:solidFill>
              </a:rPr>
              <a:t>The following shows how to configure BPDU guard and a BPDU guard-enabled port detecting a BPDU. </a:t>
            </a:r>
          </a:p>
        </p:txBody>
      </p:sp>
      <p:sp>
        <p:nvSpPr>
          <p:cNvPr id="5" name="TextBox 4">
            <a:extLst>
              <a:ext uri="{FF2B5EF4-FFF2-40B4-BE49-F238E27FC236}">
                <a16:creationId xmlns:a16="http://schemas.microsoft.com/office/drawing/2014/main" id="{37A628DB-2355-0E45-9666-941AFFD73D94}"/>
              </a:ext>
            </a:extLst>
          </p:cNvPr>
          <p:cNvSpPr txBox="1"/>
          <p:nvPr/>
        </p:nvSpPr>
        <p:spPr>
          <a:xfrm>
            <a:off x="4494045" y="3931226"/>
            <a:ext cx="3902309" cy="830997"/>
          </a:xfrm>
          <a:prstGeom prst="rect">
            <a:avLst/>
          </a:prstGeom>
          <a:noFill/>
        </p:spPr>
        <p:txBody>
          <a:bodyPr wrap="square" rtlCol="0">
            <a:spAutoFit/>
          </a:bodyPr>
          <a:lstStyle/>
          <a:p>
            <a:r>
              <a:rPr lang="en-US" sz="1600" dirty="0"/>
              <a:t>The </a:t>
            </a:r>
            <a:r>
              <a:rPr lang="en-US" sz="1600" b="1" dirty="0"/>
              <a:t>show interfaces status</a:t>
            </a:r>
            <a:r>
              <a:rPr lang="en-US" sz="1600" dirty="0"/>
              <a:t> command shows the err-disabled status of the port that received the BPDU.</a:t>
            </a:r>
          </a:p>
        </p:txBody>
      </p:sp>
      <p:pic>
        <p:nvPicPr>
          <p:cNvPr id="2" name="Picture 1">
            <a:extLst>
              <a:ext uri="{FF2B5EF4-FFF2-40B4-BE49-F238E27FC236}">
                <a16:creationId xmlns:a16="http://schemas.microsoft.com/office/drawing/2014/main" id="{BE1D3F91-3466-2148-9774-C4B5CDFCE294}"/>
              </a:ext>
            </a:extLst>
          </p:cNvPr>
          <p:cNvPicPr>
            <a:picLocks noChangeAspect="1"/>
          </p:cNvPicPr>
          <p:nvPr/>
        </p:nvPicPr>
        <p:blipFill>
          <a:blip r:embed="rId3"/>
          <a:stretch>
            <a:fillRect/>
          </a:stretch>
        </p:blipFill>
        <p:spPr>
          <a:xfrm>
            <a:off x="376515" y="1168892"/>
            <a:ext cx="3692073" cy="3484865"/>
          </a:xfrm>
          <a:prstGeom prst="rect">
            <a:avLst/>
          </a:prstGeom>
        </p:spPr>
      </p:pic>
      <p:pic>
        <p:nvPicPr>
          <p:cNvPr id="4" name="Picture 3">
            <a:extLst>
              <a:ext uri="{FF2B5EF4-FFF2-40B4-BE49-F238E27FC236}">
                <a16:creationId xmlns:a16="http://schemas.microsoft.com/office/drawing/2014/main" id="{2C28777E-424A-DD4E-8BF0-AA1DBB6814C7}"/>
              </a:ext>
            </a:extLst>
          </p:cNvPr>
          <p:cNvPicPr>
            <a:picLocks noChangeAspect="1"/>
          </p:cNvPicPr>
          <p:nvPr/>
        </p:nvPicPr>
        <p:blipFill>
          <a:blip r:embed="rId4"/>
          <a:stretch>
            <a:fillRect/>
          </a:stretch>
        </p:blipFill>
        <p:spPr>
          <a:xfrm>
            <a:off x="4122918" y="1425310"/>
            <a:ext cx="4644565" cy="2396191"/>
          </a:xfrm>
          <a:prstGeom prst="rect">
            <a:avLst/>
          </a:prstGeom>
        </p:spPr>
      </p:pic>
    </p:spTree>
    <p:extLst>
      <p:ext uri="{BB962C8B-B14F-4D97-AF65-F5344CB8AC3E}">
        <p14:creationId xmlns:p14="http://schemas.microsoft.com/office/powerpoint/2010/main" val="644471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BPDU Guard Error Recovery</a:t>
            </a:r>
          </a:p>
        </p:txBody>
      </p:sp>
      <p:sp>
        <p:nvSpPr>
          <p:cNvPr id="6" name="TextBox 5">
            <a:extLst>
              <a:ext uri="{FF2B5EF4-FFF2-40B4-BE49-F238E27FC236}">
                <a16:creationId xmlns:a16="http://schemas.microsoft.com/office/drawing/2014/main" id="{AB3FE5C2-79F1-5246-B82D-E73102F20625}"/>
              </a:ext>
            </a:extLst>
          </p:cNvPr>
          <p:cNvSpPr txBox="1"/>
          <p:nvPr/>
        </p:nvSpPr>
        <p:spPr>
          <a:xfrm>
            <a:off x="351692" y="743877"/>
            <a:ext cx="8440616" cy="1077218"/>
          </a:xfrm>
          <a:prstGeom prst="rect">
            <a:avLst/>
          </a:prstGeom>
          <a:noFill/>
        </p:spPr>
        <p:txBody>
          <a:bodyPr wrap="square" rtlCol="0">
            <a:spAutoFit/>
          </a:bodyPr>
          <a:lstStyle/>
          <a:p>
            <a:pPr algn="thaiDist" eaLnBrk="0" hangingPunct="0"/>
            <a:r>
              <a:rPr lang="en-US" sz="1600" dirty="0">
                <a:solidFill>
                  <a:srgbClr val="000000"/>
                </a:solidFill>
              </a:rPr>
              <a:t>The Error Recovery service can be used to reactivate ports that are shut down. Ports that are put into the ErrDisabled mode due to BPDU guard do not automatically restore themselves. Use the following commands to recover ports that were shutdown from BPDU guard:</a:t>
            </a:r>
          </a:p>
        </p:txBody>
      </p:sp>
      <p:graphicFrame>
        <p:nvGraphicFramePr>
          <p:cNvPr id="8" name="Table 7">
            <a:extLst>
              <a:ext uri="{FF2B5EF4-FFF2-40B4-BE49-F238E27FC236}">
                <a16:creationId xmlns:a16="http://schemas.microsoft.com/office/drawing/2014/main" id="{D3DB7C50-819D-DB4B-962A-688B209241F0}"/>
              </a:ext>
            </a:extLst>
          </p:cNvPr>
          <p:cNvGraphicFramePr>
            <a:graphicFrameLocks noGrp="1"/>
          </p:cNvGraphicFramePr>
          <p:nvPr>
            <p:extLst>
              <p:ext uri="{D42A27DB-BD31-4B8C-83A1-F6EECF244321}">
                <p14:modId xmlns:p14="http://schemas.microsoft.com/office/powerpoint/2010/main" val="3511017152"/>
              </p:ext>
            </p:extLst>
          </p:nvPr>
        </p:nvGraphicFramePr>
        <p:xfrm>
          <a:off x="619113" y="2069446"/>
          <a:ext cx="7905773" cy="1251845"/>
        </p:xfrm>
        <a:graphic>
          <a:graphicData uri="http://schemas.openxmlformats.org/drawingml/2006/table">
            <a:tbl>
              <a:tblPr firstRow="1" bandRow="1">
                <a:tableStyleId>{5C22544A-7EE6-4342-B048-85BDC9FD1C3A}</a:tableStyleId>
              </a:tblPr>
              <a:tblGrid>
                <a:gridCol w="3930453">
                  <a:extLst>
                    <a:ext uri="{9D8B030D-6E8A-4147-A177-3AD203B41FA5}">
                      <a16:colId xmlns:a16="http://schemas.microsoft.com/office/drawing/2014/main" val="20000"/>
                    </a:ext>
                  </a:extLst>
                </a:gridCol>
                <a:gridCol w="3975320">
                  <a:extLst>
                    <a:ext uri="{9D8B030D-6E8A-4147-A177-3AD203B41FA5}">
                      <a16:colId xmlns:a16="http://schemas.microsoft.com/office/drawing/2014/main" val="20001"/>
                    </a:ext>
                  </a:extLst>
                </a:gridCol>
              </a:tblGrid>
              <a:tr h="232570">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errdisable recovery cause bpduguard</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Recovers ports shutdown by BPDU guard</a:t>
                      </a:r>
                      <a:endParaRPr lang="en-US" sz="1400" dirty="0">
                        <a:solidFill>
                          <a:srgbClr val="000000"/>
                        </a:solidFill>
                        <a:latin typeface="+mn-lt"/>
                      </a:endParaRPr>
                    </a:p>
                  </a:txBody>
                  <a:tcPr/>
                </a:tc>
                <a:extLst>
                  <a:ext uri="{0D108BD9-81ED-4DB2-BD59-A6C34878D82A}">
                    <a16:rowId xmlns:a16="http://schemas.microsoft.com/office/drawing/2014/main" val="10001"/>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errdisable recovery interval </a:t>
                      </a:r>
                      <a:r>
                        <a:rPr lang="en-US" sz="1400" b="0" i="1" dirty="0">
                          <a:solidFill>
                            <a:srgbClr val="000000"/>
                          </a:solidFill>
                        </a:rPr>
                        <a:t>time-seconds</a:t>
                      </a:r>
                      <a:endParaRPr lang="en-US" sz="1400" b="0" i="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The period that Error Recovery checks for ports</a:t>
                      </a:r>
                      <a:endParaRPr lang="en-US" sz="1400" dirty="0">
                        <a:solidFill>
                          <a:srgbClr val="000000"/>
                        </a:solidFill>
                        <a:effectLst/>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860221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BPDU Guard Error Recovery Example</a:t>
            </a:r>
          </a:p>
        </p:txBody>
      </p:sp>
      <p:sp>
        <p:nvSpPr>
          <p:cNvPr id="6" name="TextBox 5">
            <a:extLst>
              <a:ext uri="{FF2B5EF4-FFF2-40B4-BE49-F238E27FC236}">
                <a16:creationId xmlns:a16="http://schemas.microsoft.com/office/drawing/2014/main" id="{AB3FE5C2-79F1-5246-B82D-E73102F20625}"/>
              </a:ext>
            </a:extLst>
          </p:cNvPr>
          <p:cNvSpPr txBox="1"/>
          <p:nvPr/>
        </p:nvSpPr>
        <p:spPr>
          <a:xfrm>
            <a:off x="351692" y="879966"/>
            <a:ext cx="8440616" cy="338554"/>
          </a:xfrm>
          <a:prstGeom prst="rect">
            <a:avLst/>
          </a:prstGeom>
          <a:noFill/>
        </p:spPr>
        <p:txBody>
          <a:bodyPr wrap="square" rtlCol="0">
            <a:spAutoFit/>
          </a:bodyPr>
          <a:lstStyle/>
          <a:p>
            <a:pPr algn="thaiDist" eaLnBrk="0" hangingPunct="0"/>
            <a:r>
              <a:rPr lang="en-US" sz="1600" dirty="0">
                <a:solidFill>
                  <a:srgbClr val="000000"/>
                </a:solidFill>
              </a:rPr>
              <a:t>The following example shows how to configure the Error Recovery service.  </a:t>
            </a:r>
          </a:p>
        </p:txBody>
      </p:sp>
      <p:sp>
        <p:nvSpPr>
          <p:cNvPr id="5" name="TextBox 4">
            <a:extLst>
              <a:ext uri="{FF2B5EF4-FFF2-40B4-BE49-F238E27FC236}">
                <a16:creationId xmlns:a16="http://schemas.microsoft.com/office/drawing/2014/main" id="{37A628DB-2355-0E45-9666-941AFFD73D94}"/>
              </a:ext>
            </a:extLst>
          </p:cNvPr>
          <p:cNvSpPr txBox="1"/>
          <p:nvPr/>
        </p:nvSpPr>
        <p:spPr>
          <a:xfrm>
            <a:off x="4478594" y="3513070"/>
            <a:ext cx="4126901" cy="1323439"/>
          </a:xfrm>
          <a:prstGeom prst="rect">
            <a:avLst/>
          </a:prstGeom>
          <a:noFill/>
        </p:spPr>
        <p:txBody>
          <a:bodyPr wrap="square" rtlCol="0">
            <a:spAutoFit/>
          </a:bodyPr>
          <a:lstStyle/>
          <a:p>
            <a:r>
              <a:rPr lang="en-US" sz="1600" dirty="0"/>
              <a:t>Note: The Error Recovery service operates every 300 seconds (5 minutes). This can be changed from 5 to 86,000 seconds with the global command </a:t>
            </a:r>
            <a:r>
              <a:rPr lang="en-US" sz="1600" b="1" dirty="0"/>
              <a:t> errdisable recovery interval </a:t>
            </a:r>
            <a:r>
              <a:rPr lang="en-US" sz="1600" i="1" dirty="0"/>
              <a:t>time</a:t>
            </a:r>
            <a:endParaRPr lang="en-US" sz="1600" dirty="0"/>
          </a:p>
        </p:txBody>
      </p:sp>
      <p:pic>
        <p:nvPicPr>
          <p:cNvPr id="7" name="Picture 6">
            <a:extLst>
              <a:ext uri="{FF2B5EF4-FFF2-40B4-BE49-F238E27FC236}">
                <a16:creationId xmlns:a16="http://schemas.microsoft.com/office/drawing/2014/main" id="{E9271714-4FED-FD40-8B05-BBDCEEDAB018}"/>
              </a:ext>
            </a:extLst>
          </p:cNvPr>
          <p:cNvPicPr>
            <a:picLocks noChangeAspect="1"/>
          </p:cNvPicPr>
          <p:nvPr/>
        </p:nvPicPr>
        <p:blipFill>
          <a:blip r:embed="rId3"/>
          <a:stretch>
            <a:fillRect/>
          </a:stretch>
        </p:blipFill>
        <p:spPr>
          <a:xfrm>
            <a:off x="351692" y="1349997"/>
            <a:ext cx="4126902" cy="2031596"/>
          </a:xfrm>
          <a:prstGeom prst="rect">
            <a:avLst/>
          </a:prstGeom>
        </p:spPr>
      </p:pic>
      <p:pic>
        <p:nvPicPr>
          <p:cNvPr id="8" name="Picture 7">
            <a:extLst>
              <a:ext uri="{FF2B5EF4-FFF2-40B4-BE49-F238E27FC236}">
                <a16:creationId xmlns:a16="http://schemas.microsoft.com/office/drawing/2014/main" id="{B2F54C00-BBCD-9446-8E74-0FF53271E386}"/>
              </a:ext>
            </a:extLst>
          </p:cNvPr>
          <p:cNvPicPr>
            <a:picLocks noChangeAspect="1"/>
          </p:cNvPicPr>
          <p:nvPr/>
        </p:nvPicPr>
        <p:blipFill>
          <a:blip r:embed="rId4"/>
          <a:stretch>
            <a:fillRect/>
          </a:stretch>
        </p:blipFill>
        <p:spPr>
          <a:xfrm>
            <a:off x="4662196" y="1349997"/>
            <a:ext cx="3922804" cy="2011867"/>
          </a:xfrm>
          <a:prstGeom prst="rect">
            <a:avLst/>
          </a:prstGeom>
        </p:spPr>
      </p:pic>
    </p:spTree>
    <p:extLst>
      <p:ext uri="{BB962C8B-B14F-4D97-AF65-F5344CB8AC3E}">
        <p14:creationId xmlns:p14="http://schemas.microsoft.com/office/powerpoint/2010/main" val="4254760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3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5" y="855419"/>
            <a:ext cx="8674496" cy="2278480"/>
          </a:xfrm>
        </p:spPr>
        <p:txBody>
          <a:bodyPr/>
          <a:lstStyle/>
          <a:p>
            <a:pPr marL="0" indent="0" algn="l" defTabSz="684213" fontAlgn="base">
              <a:spcBef>
                <a:spcPts val="600"/>
              </a:spcBef>
              <a:spcAft>
                <a:spcPts val="600"/>
              </a:spcAft>
              <a:buClr>
                <a:schemeClr val="tx2"/>
              </a:buClr>
              <a:buSzPct val="90000"/>
            </a:pPr>
            <a:r>
              <a:rPr lang="en-US" sz="1800" b="1" dirty="0">
                <a:solidFill>
                  <a:srgbClr val="000000"/>
                </a:solidFill>
              </a:rPr>
              <a:t>This chapter covers the following content:</a:t>
            </a:r>
          </a:p>
          <a:p>
            <a:pPr marL="285750" indent="-285750" algn="l" defTabSz="684213" fontAlgn="base">
              <a:lnSpc>
                <a:spcPct val="150000"/>
              </a:lnSpc>
              <a:spcBef>
                <a:spcPts val="600"/>
              </a:spcBef>
              <a:buClr>
                <a:schemeClr val="tx2"/>
              </a:buClr>
              <a:buSzPct val="90000"/>
              <a:buFont typeface="Arial" panose="020B0604020202020204" pitchFamily="34" charset="0"/>
              <a:buChar char="•"/>
            </a:pPr>
            <a:r>
              <a:rPr lang="en-US" sz="1800" b="1" dirty="0">
                <a:solidFill>
                  <a:srgbClr val="000000"/>
                </a:solidFill>
                <a:ea typeface="Calibri"/>
                <a:cs typeface="CiscoSerif-Bold"/>
              </a:rPr>
              <a:t>STP Topology Tuning - </a:t>
            </a:r>
            <a:r>
              <a:rPr lang="en-US" sz="1800" dirty="0">
                <a:solidFill>
                  <a:srgbClr val="000000"/>
                </a:solidFill>
                <a:ea typeface="Calibri"/>
                <a:cs typeface="CiscoSerif-Regular"/>
              </a:rPr>
              <a:t>This section explains some of the options for modifying the root bridge location or moving blocking ports to designated ports.</a:t>
            </a:r>
            <a:endParaRPr lang="en-US" sz="2800" dirty="0">
              <a:ea typeface="Calibri"/>
              <a:cs typeface="Times New Roman"/>
            </a:endParaRPr>
          </a:p>
          <a:p>
            <a:pPr marL="60" indent="-285750" algn="l">
              <a:lnSpc>
                <a:spcPct val="150000"/>
              </a:lnSpc>
              <a:spcBef>
                <a:spcPts val="600"/>
              </a:spcBef>
              <a:buFont typeface="Arial" panose="020B0604020202020204" pitchFamily="34" charset="0"/>
              <a:buChar char="•"/>
            </a:pPr>
            <a:r>
              <a:rPr lang="en-US" sz="1800" b="1" dirty="0">
                <a:solidFill>
                  <a:srgbClr val="000000"/>
                </a:solidFill>
                <a:ea typeface="Calibri"/>
                <a:cs typeface="CiscoSerif-Bold"/>
              </a:rPr>
              <a:t>Additional STP Protection Mechanisms - </a:t>
            </a:r>
            <a:r>
              <a:rPr lang="en-US" sz="1800" dirty="0">
                <a:solidFill>
                  <a:srgbClr val="000000"/>
                </a:solidFill>
                <a:ea typeface="Calibri"/>
                <a:cs typeface="CiscoSerif-Regular"/>
              </a:rPr>
              <a:t>This section examines protection</a:t>
            </a:r>
          </a:p>
          <a:p>
            <a:pPr marL="0" indent="0" algn="l">
              <a:lnSpc>
                <a:spcPct val="150000"/>
              </a:lnSpc>
              <a:spcBef>
                <a:spcPts val="600"/>
              </a:spcBef>
            </a:pPr>
            <a:r>
              <a:rPr lang="en-US" sz="1800" dirty="0">
                <a:solidFill>
                  <a:srgbClr val="000000"/>
                </a:solidFill>
                <a:ea typeface="Calibri"/>
                <a:cs typeface="CiscoSerif-Regular"/>
              </a:rPr>
              <a:t>     mechanisms such as root guard, BPDU guard, and STP loop guard.</a:t>
            </a:r>
          </a:p>
          <a:p>
            <a:pPr marL="0" algn="l">
              <a:lnSpc>
                <a:spcPct val="115000"/>
              </a:lnSpc>
              <a:spcBef>
                <a:spcPts val="0"/>
              </a:spcBef>
            </a:pPr>
            <a:endParaRPr lang="en-US" sz="1800" dirty="0"/>
          </a:p>
          <a:p>
            <a:pPr marL="0" algn="l">
              <a:lnSpc>
                <a:spcPct val="115000"/>
              </a:lnSpc>
              <a:spcBef>
                <a:spcPts val="0"/>
              </a:spcBef>
            </a:pPr>
            <a:endParaRPr lang="en-US" sz="1800" dirty="0">
              <a:solidFill>
                <a:srgbClr val="000000"/>
              </a:solidFill>
              <a:ea typeface="Calibri"/>
              <a:cs typeface="CiscoSerif-Regular"/>
            </a:endParaRPr>
          </a:p>
          <a:p>
            <a:pPr marL="0" algn="l">
              <a:lnSpc>
                <a:spcPct val="115000"/>
              </a:lnSpc>
              <a:spcBef>
                <a:spcPts val="0"/>
              </a:spcBef>
            </a:pPr>
            <a:endParaRPr lang="en-US" sz="1800" dirty="0"/>
          </a:p>
        </p:txBody>
      </p:sp>
    </p:spTree>
    <p:extLst>
      <p:ext uri="{BB962C8B-B14F-4D97-AF65-F5344CB8AC3E}">
        <p14:creationId xmlns:p14="http://schemas.microsoft.com/office/powerpoint/2010/main" val="412785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BPDU Filter</a:t>
            </a:r>
          </a:p>
        </p:txBody>
      </p:sp>
      <p:sp>
        <p:nvSpPr>
          <p:cNvPr id="6" name="TextBox 5">
            <a:extLst>
              <a:ext uri="{FF2B5EF4-FFF2-40B4-BE49-F238E27FC236}">
                <a16:creationId xmlns:a16="http://schemas.microsoft.com/office/drawing/2014/main" id="{D6E04BDC-5CCB-214F-940E-E8BEE690FB31}"/>
              </a:ext>
            </a:extLst>
          </p:cNvPr>
          <p:cNvSpPr txBox="1"/>
          <p:nvPr/>
        </p:nvSpPr>
        <p:spPr>
          <a:xfrm>
            <a:off x="330177" y="748489"/>
            <a:ext cx="8297456" cy="584775"/>
          </a:xfrm>
          <a:prstGeom prst="rect">
            <a:avLst/>
          </a:prstGeom>
          <a:noFill/>
        </p:spPr>
        <p:txBody>
          <a:bodyPr wrap="square" rtlCol="0">
            <a:spAutoFit/>
          </a:bodyPr>
          <a:lstStyle/>
          <a:p>
            <a:pPr algn="thaiDist" eaLnBrk="0" hangingPunct="0"/>
            <a:r>
              <a:rPr lang="en-US" sz="1600" dirty="0">
                <a:solidFill>
                  <a:srgbClr val="000000"/>
                </a:solidFill>
              </a:rPr>
              <a:t>BPDU filter blocks BPDUs from being transmitted out of a port. It can be enabled globally or on a specific interface. </a:t>
            </a:r>
          </a:p>
        </p:txBody>
      </p:sp>
      <p:sp>
        <p:nvSpPr>
          <p:cNvPr id="5" name="TextBox 4">
            <a:extLst>
              <a:ext uri="{FF2B5EF4-FFF2-40B4-BE49-F238E27FC236}">
                <a16:creationId xmlns:a16="http://schemas.microsoft.com/office/drawing/2014/main" id="{D88A94EB-9D1F-B440-B969-51BDFAF14991}"/>
              </a:ext>
            </a:extLst>
          </p:cNvPr>
          <p:cNvSpPr txBox="1"/>
          <p:nvPr/>
        </p:nvSpPr>
        <p:spPr>
          <a:xfrm>
            <a:off x="480369" y="1343967"/>
            <a:ext cx="4231479" cy="3331681"/>
          </a:xfrm>
          <a:prstGeom prst="rect">
            <a:avLst/>
          </a:prstGeom>
          <a:noFill/>
        </p:spPr>
        <p:txBody>
          <a:bodyPr wrap="square" rtlCol="0">
            <a:spAutoFit/>
          </a:bodyPr>
          <a:lstStyle/>
          <a:p>
            <a:pPr>
              <a:spcBef>
                <a:spcPts val="300"/>
              </a:spcBef>
            </a:pPr>
            <a:r>
              <a:rPr lang="en-US" sz="1600" dirty="0">
                <a:solidFill>
                  <a:srgbClr val="000000"/>
                </a:solidFill>
              </a:rPr>
              <a:t>Global BPDU filter command:</a:t>
            </a:r>
          </a:p>
          <a:p>
            <a:pPr>
              <a:spcBef>
                <a:spcPts val="300"/>
              </a:spcBef>
            </a:pPr>
            <a:r>
              <a:rPr lang="en-US" sz="1600" b="1" dirty="0">
                <a:solidFill>
                  <a:srgbClr val="000000"/>
                </a:solidFill>
              </a:rPr>
              <a:t>spanning-tree portfast bpdufilter default</a:t>
            </a:r>
          </a:p>
          <a:p>
            <a:endParaRPr lang="en-US" sz="1600" dirty="0">
              <a:solidFill>
                <a:srgbClr val="000000"/>
              </a:solidFill>
            </a:endParaRPr>
          </a:p>
          <a:p>
            <a:r>
              <a:rPr lang="en-US" sz="1600" dirty="0">
                <a:solidFill>
                  <a:srgbClr val="000000"/>
                </a:solidFill>
              </a:rPr>
              <a:t>With the global BPDU configuration the port sends a series of 10 – 12 BPDUs. If the switch receives any BPDUs, it checks to identify which switch is more preferred.</a:t>
            </a:r>
          </a:p>
          <a:p>
            <a:pPr marL="285750" indent="-285750">
              <a:buFont typeface="Arial" panose="020B0604020202020204" pitchFamily="34" charset="0"/>
              <a:buChar char="•"/>
            </a:pPr>
            <a:r>
              <a:rPr lang="en-US" sz="1600" dirty="0">
                <a:solidFill>
                  <a:srgbClr val="000000"/>
                </a:solidFill>
              </a:rPr>
              <a:t>The preferred switch doesn’t process any BPDUs but still passes them along to inferior switches. </a:t>
            </a:r>
          </a:p>
          <a:p>
            <a:pPr marL="285750" indent="-285750">
              <a:buFont typeface="Arial" panose="020B0604020202020204" pitchFamily="34" charset="0"/>
              <a:buChar char="•"/>
            </a:pPr>
            <a:r>
              <a:rPr lang="en-US" sz="1600" dirty="0">
                <a:solidFill>
                  <a:srgbClr val="000000"/>
                </a:solidFill>
              </a:rPr>
              <a:t>A non-preferred switch processes the BPDUs that are received but doesn’t transmit any BPDUs to superior switches.</a:t>
            </a:r>
          </a:p>
        </p:txBody>
      </p:sp>
      <p:sp>
        <p:nvSpPr>
          <p:cNvPr id="7" name="TextBox 6">
            <a:extLst>
              <a:ext uri="{FF2B5EF4-FFF2-40B4-BE49-F238E27FC236}">
                <a16:creationId xmlns:a16="http://schemas.microsoft.com/office/drawing/2014/main" id="{8E7C5667-17C5-1C4A-AB4B-367A754E4C2A}"/>
              </a:ext>
            </a:extLst>
          </p:cNvPr>
          <p:cNvSpPr txBox="1"/>
          <p:nvPr/>
        </p:nvSpPr>
        <p:spPr>
          <a:xfrm>
            <a:off x="4986168" y="1343967"/>
            <a:ext cx="4080459" cy="2839239"/>
          </a:xfrm>
          <a:prstGeom prst="rect">
            <a:avLst/>
          </a:prstGeom>
          <a:noFill/>
        </p:spPr>
        <p:txBody>
          <a:bodyPr wrap="square" rtlCol="0">
            <a:spAutoFit/>
          </a:bodyPr>
          <a:lstStyle/>
          <a:p>
            <a:pPr>
              <a:spcBef>
                <a:spcPts val="300"/>
              </a:spcBef>
            </a:pPr>
            <a:r>
              <a:rPr lang="en-US" sz="1600" dirty="0">
                <a:solidFill>
                  <a:srgbClr val="000000"/>
                </a:solidFill>
              </a:rPr>
              <a:t>Interface-specific BPDU filter command:</a:t>
            </a:r>
          </a:p>
          <a:p>
            <a:pPr>
              <a:spcBef>
                <a:spcPts val="300"/>
              </a:spcBef>
            </a:pPr>
            <a:r>
              <a:rPr lang="en-US" sz="1600" b="1" dirty="0">
                <a:solidFill>
                  <a:srgbClr val="000000"/>
                </a:solidFill>
              </a:rPr>
              <a:t>Spanning-tree bpdufilter enable</a:t>
            </a:r>
          </a:p>
          <a:p>
            <a:endParaRPr lang="en-US" sz="1600" b="1" dirty="0">
              <a:solidFill>
                <a:srgbClr val="000000"/>
              </a:solidFill>
            </a:endParaRPr>
          </a:p>
          <a:p>
            <a:r>
              <a:rPr lang="en-US" sz="1600" dirty="0">
                <a:solidFill>
                  <a:srgbClr val="000000"/>
                </a:solidFill>
              </a:rPr>
              <a:t>With the interface-specific BPDU configuration the port does not send any BPDUs on an ongoing basis. If the remote port has BPDU guard, that generally shuts down the port as a loop prevention mechanism.</a:t>
            </a:r>
          </a:p>
          <a:p>
            <a:endParaRPr lang="en-US" sz="1400" b="1" dirty="0">
              <a:solidFill>
                <a:srgbClr val="000000"/>
              </a:solidFill>
            </a:endParaRPr>
          </a:p>
          <a:p>
            <a:endParaRPr lang="en-US" dirty="0">
              <a:solidFill>
                <a:srgbClr val="000000"/>
              </a:solidFill>
            </a:endParaRPr>
          </a:p>
        </p:txBody>
      </p:sp>
    </p:spTree>
    <p:extLst>
      <p:ext uri="{BB962C8B-B14F-4D97-AF65-F5344CB8AC3E}">
        <p14:creationId xmlns:p14="http://schemas.microsoft.com/office/powerpoint/2010/main" val="314498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Verifying a BPDU Filter</a:t>
            </a:r>
          </a:p>
        </p:txBody>
      </p:sp>
      <p:sp>
        <p:nvSpPr>
          <p:cNvPr id="6" name="TextBox 5">
            <a:extLst>
              <a:ext uri="{FF2B5EF4-FFF2-40B4-BE49-F238E27FC236}">
                <a16:creationId xmlns:a16="http://schemas.microsoft.com/office/drawing/2014/main" id="{D6E04BDC-5CCB-214F-940E-E8BEE690FB31}"/>
              </a:ext>
            </a:extLst>
          </p:cNvPr>
          <p:cNvSpPr txBox="1"/>
          <p:nvPr/>
        </p:nvSpPr>
        <p:spPr>
          <a:xfrm>
            <a:off x="330177" y="748489"/>
            <a:ext cx="8297456" cy="584775"/>
          </a:xfrm>
          <a:prstGeom prst="rect">
            <a:avLst/>
          </a:prstGeom>
          <a:noFill/>
        </p:spPr>
        <p:txBody>
          <a:bodyPr wrap="square" rtlCol="0">
            <a:spAutoFit/>
          </a:bodyPr>
          <a:lstStyle/>
          <a:p>
            <a:pPr algn="thaiDist" eaLnBrk="0" hangingPunct="0"/>
            <a:r>
              <a:rPr lang="en-US" sz="1600" dirty="0">
                <a:solidFill>
                  <a:srgbClr val="000000"/>
                </a:solidFill>
              </a:rPr>
              <a:t>The following shows using the </a:t>
            </a:r>
            <a:r>
              <a:rPr lang="en-US" sz="1600" b="1" dirty="0">
                <a:solidFill>
                  <a:srgbClr val="000000"/>
                </a:solidFill>
              </a:rPr>
              <a:t>show spanning-tree interface </a:t>
            </a:r>
            <a:r>
              <a:rPr lang="en-US" sz="1600" i="1" dirty="0">
                <a:solidFill>
                  <a:srgbClr val="000000"/>
                </a:solidFill>
              </a:rPr>
              <a:t>interface-id </a:t>
            </a:r>
            <a:r>
              <a:rPr lang="en-US" sz="1600" b="1" dirty="0">
                <a:solidFill>
                  <a:srgbClr val="000000"/>
                </a:solidFill>
              </a:rPr>
              <a:t>detail </a:t>
            </a:r>
            <a:r>
              <a:rPr lang="en-US" sz="1600" dirty="0">
                <a:solidFill>
                  <a:srgbClr val="000000"/>
                </a:solidFill>
              </a:rPr>
              <a:t>command to verify that BPDU filter is enabled.</a:t>
            </a:r>
            <a:endParaRPr lang="en-US" sz="1600" i="1" dirty="0">
              <a:solidFill>
                <a:srgbClr val="000000"/>
              </a:solidFill>
            </a:endParaRPr>
          </a:p>
        </p:txBody>
      </p:sp>
      <p:pic>
        <p:nvPicPr>
          <p:cNvPr id="2" name="Picture 1">
            <a:extLst>
              <a:ext uri="{FF2B5EF4-FFF2-40B4-BE49-F238E27FC236}">
                <a16:creationId xmlns:a16="http://schemas.microsoft.com/office/drawing/2014/main" id="{D6BBB4C4-5767-8649-AF06-0A479E75C347}"/>
              </a:ext>
            </a:extLst>
          </p:cNvPr>
          <p:cNvPicPr>
            <a:picLocks noChangeAspect="1"/>
          </p:cNvPicPr>
          <p:nvPr/>
        </p:nvPicPr>
        <p:blipFill>
          <a:blip r:embed="rId3"/>
          <a:stretch>
            <a:fillRect/>
          </a:stretch>
        </p:blipFill>
        <p:spPr>
          <a:xfrm>
            <a:off x="1758849" y="1490402"/>
            <a:ext cx="5274609" cy="3074601"/>
          </a:xfrm>
          <a:prstGeom prst="rect">
            <a:avLst/>
          </a:prstGeom>
        </p:spPr>
      </p:pic>
    </p:spTree>
    <p:extLst>
      <p:ext uri="{BB962C8B-B14F-4D97-AF65-F5344CB8AC3E}">
        <p14:creationId xmlns:p14="http://schemas.microsoft.com/office/powerpoint/2010/main" val="2453000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Problems with Unidirectional Links</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872376"/>
            <a:ext cx="8440616" cy="2554545"/>
          </a:xfrm>
          <a:prstGeom prst="rect">
            <a:avLst/>
          </a:prstGeom>
          <a:noFill/>
        </p:spPr>
        <p:txBody>
          <a:bodyPr wrap="square" rtlCol="0">
            <a:spAutoFit/>
          </a:bodyPr>
          <a:lstStyle/>
          <a:p>
            <a:pPr algn="thaiDist" eaLnBrk="0" hangingPunct="0"/>
            <a:r>
              <a:rPr lang="en-US" dirty="0">
                <a:solidFill>
                  <a:srgbClr val="000000"/>
                </a:solidFill>
              </a:rPr>
              <a:t>Network devices that utilize fiber-optic cables for connectivity can encounter unidirectional traffic flows if one strand is broken. BPDUs will not able to be transmitted causing other switches on the network to eventually time out the existing root port and change root ports resulting in a forwarding loop.</a:t>
            </a:r>
          </a:p>
          <a:p>
            <a:pPr algn="thaiDist" eaLnBrk="0" hangingPunct="0"/>
            <a:endParaRPr lang="en-US" dirty="0">
              <a:solidFill>
                <a:srgbClr val="000000"/>
              </a:solidFill>
            </a:endParaRPr>
          </a:p>
          <a:p>
            <a:pPr algn="thaiDist" eaLnBrk="0" hangingPunct="0"/>
            <a:r>
              <a:rPr lang="en-US" dirty="0">
                <a:solidFill>
                  <a:srgbClr val="000000"/>
                </a:solidFill>
              </a:rPr>
              <a:t>Two solutions to problems with unidirectional links:</a:t>
            </a:r>
          </a:p>
          <a:p>
            <a:pPr marL="285750" indent="-285750" algn="thaiDist" eaLnBrk="0" hangingPunct="0">
              <a:buFont typeface="Arial" panose="020B0604020202020204" pitchFamily="34" charset="0"/>
              <a:buChar char="•"/>
            </a:pPr>
            <a:r>
              <a:rPr lang="en-US" dirty="0">
                <a:solidFill>
                  <a:srgbClr val="000000"/>
                </a:solidFill>
              </a:rPr>
              <a:t>STP Guard</a:t>
            </a:r>
          </a:p>
          <a:p>
            <a:pPr marL="285750" indent="-285750" algn="thaiDist" eaLnBrk="0" hangingPunct="0">
              <a:buFont typeface="Arial" panose="020B0604020202020204" pitchFamily="34" charset="0"/>
              <a:buChar char="•"/>
            </a:pPr>
            <a:r>
              <a:rPr lang="en-US" dirty="0">
                <a:solidFill>
                  <a:srgbClr val="000000"/>
                </a:solidFill>
              </a:rPr>
              <a:t>Unidirectional Link Detection </a:t>
            </a:r>
          </a:p>
          <a:p>
            <a:pPr algn="just" eaLnBrk="0" hangingPunct="0"/>
            <a:endParaRPr lang="en-US" sz="1600" dirty="0">
              <a:solidFill>
                <a:srgbClr val="000000"/>
              </a:solidFill>
            </a:endParaRPr>
          </a:p>
        </p:txBody>
      </p:sp>
    </p:spTree>
    <p:extLst>
      <p:ext uri="{BB962C8B-B14F-4D97-AF65-F5344CB8AC3E}">
        <p14:creationId xmlns:p14="http://schemas.microsoft.com/office/powerpoint/2010/main" val="1394846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STP Loop Guard</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872376"/>
            <a:ext cx="8440616" cy="1077218"/>
          </a:xfrm>
          <a:prstGeom prst="rect">
            <a:avLst/>
          </a:prstGeom>
          <a:noFill/>
        </p:spPr>
        <p:txBody>
          <a:bodyPr wrap="square" rtlCol="0">
            <a:spAutoFit/>
          </a:bodyPr>
          <a:lstStyle/>
          <a:p>
            <a:pPr algn="thaiDist" eaLnBrk="0" hangingPunct="0"/>
            <a:r>
              <a:rPr lang="en-US" sz="1600" dirty="0">
                <a:solidFill>
                  <a:srgbClr val="000000"/>
                </a:solidFill>
              </a:rPr>
              <a:t>STP Loop guard prevents any alternative or root ports from becoming designated ports due to loss of BPDUs on the root port.  Loop guard places the original port into an ErrDisabled state while BPDUs are not being received and transitions back through the STP states when it begins receiving BPDUs again. </a:t>
            </a:r>
          </a:p>
        </p:txBody>
      </p:sp>
      <p:graphicFrame>
        <p:nvGraphicFramePr>
          <p:cNvPr id="7" name="Table 6">
            <a:extLst>
              <a:ext uri="{FF2B5EF4-FFF2-40B4-BE49-F238E27FC236}">
                <a16:creationId xmlns:a16="http://schemas.microsoft.com/office/drawing/2014/main" id="{A6EDACFA-B936-9645-A0A1-AC43B9D36BB1}"/>
              </a:ext>
            </a:extLst>
          </p:cNvPr>
          <p:cNvGraphicFramePr>
            <a:graphicFrameLocks noGrp="1"/>
          </p:cNvGraphicFramePr>
          <p:nvPr>
            <p:extLst>
              <p:ext uri="{D42A27DB-BD31-4B8C-83A1-F6EECF244321}">
                <p14:modId xmlns:p14="http://schemas.microsoft.com/office/powerpoint/2010/main" val="4198841081"/>
              </p:ext>
            </p:extLst>
          </p:nvPr>
        </p:nvGraphicFramePr>
        <p:xfrm>
          <a:off x="781027" y="2137158"/>
          <a:ext cx="7581945" cy="1770005"/>
        </p:xfrm>
        <a:graphic>
          <a:graphicData uri="http://schemas.openxmlformats.org/drawingml/2006/table">
            <a:tbl>
              <a:tblPr firstRow="1" bandRow="1">
                <a:tableStyleId>{5C22544A-7EE6-4342-B048-85BDC9FD1C3A}</a:tableStyleId>
              </a:tblPr>
              <a:tblGrid>
                <a:gridCol w="3769458">
                  <a:extLst>
                    <a:ext uri="{9D8B030D-6E8A-4147-A177-3AD203B41FA5}">
                      <a16:colId xmlns:a16="http://schemas.microsoft.com/office/drawing/2014/main" val="20000"/>
                    </a:ext>
                  </a:extLst>
                </a:gridCol>
                <a:gridCol w="3812487">
                  <a:extLst>
                    <a:ext uri="{9D8B030D-6E8A-4147-A177-3AD203B41FA5}">
                      <a16:colId xmlns:a16="http://schemas.microsoft.com/office/drawing/2014/main" val="20001"/>
                    </a:ext>
                  </a:extLst>
                </a:gridCol>
              </a:tblGrid>
              <a:tr h="232570">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loopguard default</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Global command to enable loop guard</a:t>
                      </a:r>
                      <a:endParaRPr lang="en-US" sz="1400" dirty="0">
                        <a:solidFill>
                          <a:srgbClr val="000000"/>
                        </a:solidFill>
                        <a:latin typeface="+mn-lt"/>
                      </a:endParaRPr>
                    </a:p>
                  </a:txBody>
                  <a:tcPr/>
                </a:tc>
                <a:extLst>
                  <a:ext uri="{0D108BD9-81ED-4DB2-BD59-A6C34878D82A}">
                    <a16:rowId xmlns:a16="http://schemas.microsoft.com/office/drawing/2014/main" val="10001"/>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spanning-tree guard loop</a:t>
                      </a:r>
                      <a:endParaRPr lang="en-US" sz="1400" b="0" i="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Interface command to enable loop guard</a:t>
                      </a:r>
                      <a:endParaRPr lang="en-US" sz="1400" dirty="0">
                        <a:solidFill>
                          <a:srgbClr val="000000"/>
                        </a:solidFill>
                        <a:latin typeface="+mn-lt"/>
                      </a:endParaRPr>
                    </a:p>
                  </a:txBody>
                  <a:tcPr/>
                </a:tc>
                <a:extLst>
                  <a:ext uri="{0D108BD9-81ED-4DB2-BD59-A6C34878D82A}">
                    <a16:rowId xmlns:a16="http://schemas.microsoft.com/office/drawing/2014/main" val="10002"/>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i="0" dirty="0">
                          <a:solidFill>
                            <a:srgbClr val="000000"/>
                          </a:solidFill>
                          <a:latin typeface="+mn-lt"/>
                        </a:rPr>
                        <a:t>show spanning-tree inconsistent-ports</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Shows ports in the inconsistent state due to the port not receiving BPDUs</a:t>
                      </a:r>
                    </a:p>
                  </a:txBody>
                  <a:tcPr/>
                </a:tc>
                <a:extLst>
                  <a:ext uri="{0D108BD9-81ED-4DB2-BD59-A6C34878D82A}">
                    <a16:rowId xmlns:a16="http://schemas.microsoft.com/office/drawing/2014/main" val="1952387769"/>
                  </a:ext>
                </a:extLst>
              </a:tr>
            </a:tbl>
          </a:graphicData>
        </a:graphic>
      </p:graphicFrame>
      <p:sp>
        <p:nvSpPr>
          <p:cNvPr id="5" name="TextBox 4">
            <a:extLst>
              <a:ext uri="{FF2B5EF4-FFF2-40B4-BE49-F238E27FC236}">
                <a16:creationId xmlns:a16="http://schemas.microsoft.com/office/drawing/2014/main" id="{736D3B8D-015D-DA43-9471-41CD645D0207}"/>
              </a:ext>
            </a:extLst>
          </p:cNvPr>
          <p:cNvSpPr txBox="1"/>
          <p:nvPr/>
        </p:nvSpPr>
        <p:spPr>
          <a:xfrm>
            <a:off x="1826734" y="4040291"/>
            <a:ext cx="5755165" cy="584775"/>
          </a:xfrm>
          <a:prstGeom prst="rect">
            <a:avLst/>
          </a:prstGeom>
          <a:noFill/>
        </p:spPr>
        <p:txBody>
          <a:bodyPr wrap="square" rtlCol="0">
            <a:spAutoFit/>
          </a:bodyPr>
          <a:lstStyle/>
          <a:p>
            <a:r>
              <a:rPr lang="en-US" sz="1600" b="1" dirty="0"/>
              <a:t>Note</a:t>
            </a:r>
            <a:r>
              <a:rPr lang="en-US" sz="1600" dirty="0"/>
              <a:t>: Loop guard shouldn’t be enabled on portfast-enabled ports because it directly conflicts with root/alternate port logic</a:t>
            </a:r>
          </a:p>
        </p:txBody>
      </p:sp>
    </p:spTree>
    <p:extLst>
      <p:ext uri="{BB962C8B-B14F-4D97-AF65-F5344CB8AC3E}">
        <p14:creationId xmlns:p14="http://schemas.microsoft.com/office/powerpoint/2010/main" val="27378359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STP Loop Guard Examples</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2" y="872376"/>
            <a:ext cx="8440616" cy="584775"/>
          </a:xfrm>
          <a:prstGeom prst="rect">
            <a:avLst/>
          </a:prstGeom>
          <a:noFill/>
        </p:spPr>
        <p:txBody>
          <a:bodyPr wrap="square" rtlCol="0">
            <a:spAutoFit/>
          </a:bodyPr>
          <a:lstStyle/>
          <a:p>
            <a:pPr algn="thaiDist" eaLnBrk="0" hangingPunct="0"/>
            <a:r>
              <a:rPr lang="en-US" sz="1600" dirty="0">
                <a:solidFill>
                  <a:srgbClr val="000000"/>
                </a:solidFill>
              </a:rPr>
              <a:t>The following examples show configuring loop guard, triggering loop guard by blocking BPDUs and the port in an inconsistent state.</a:t>
            </a:r>
          </a:p>
        </p:txBody>
      </p:sp>
      <p:pic>
        <p:nvPicPr>
          <p:cNvPr id="2" name="Picture 1">
            <a:extLst>
              <a:ext uri="{FF2B5EF4-FFF2-40B4-BE49-F238E27FC236}">
                <a16:creationId xmlns:a16="http://schemas.microsoft.com/office/drawing/2014/main" id="{1298E70C-5654-6844-A148-29977A2823F4}"/>
              </a:ext>
            </a:extLst>
          </p:cNvPr>
          <p:cNvPicPr>
            <a:picLocks noChangeAspect="1"/>
          </p:cNvPicPr>
          <p:nvPr/>
        </p:nvPicPr>
        <p:blipFill>
          <a:blip r:embed="rId3"/>
          <a:stretch>
            <a:fillRect/>
          </a:stretch>
        </p:blipFill>
        <p:spPr>
          <a:xfrm>
            <a:off x="143133" y="1634208"/>
            <a:ext cx="4428867" cy="2277916"/>
          </a:xfrm>
          <a:prstGeom prst="rect">
            <a:avLst/>
          </a:prstGeom>
        </p:spPr>
      </p:pic>
      <p:pic>
        <p:nvPicPr>
          <p:cNvPr id="8" name="Picture 7">
            <a:extLst>
              <a:ext uri="{FF2B5EF4-FFF2-40B4-BE49-F238E27FC236}">
                <a16:creationId xmlns:a16="http://schemas.microsoft.com/office/drawing/2014/main" id="{195A9A6C-1D83-2843-A0DB-0C0E3C723574}"/>
              </a:ext>
            </a:extLst>
          </p:cNvPr>
          <p:cNvPicPr>
            <a:picLocks noChangeAspect="1"/>
          </p:cNvPicPr>
          <p:nvPr/>
        </p:nvPicPr>
        <p:blipFill>
          <a:blip r:embed="rId4"/>
          <a:stretch>
            <a:fillRect/>
          </a:stretch>
        </p:blipFill>
        <p:spPr>
          <a:xfrm>
            <a:off x="4572000" y="2012278"/>
            <a:ext cx="4282077" cy="1655931"/>
          </a:xfrm>
          <a:prstGeom prst="rect">
            <a:avLst/>
          </a:prstGeom>
        </p:spPr>
      </p:pic>
    </p:spTree>
    <p:extLst>
      <p:ext uri="{BB962C8B-B14F-4D97-AF65-F5344CB8AC3E}">
        <p14:creationId xmlns:p14="http://schemas.microsoft.com/office/powerpoint/2010/main" val="89088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Unidirectional Link Detection</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1" y="872376"/>
            <a:ext cx="8518931" cy="2662267"/>
          </a:xfrm>
          <a:prstGeom prst="rect">
            <a:avLst/>
          </a:prstGeom>
          <a:noFill/>
        </p:spPr>
        <p:txBody>
          <a:bodyPr wrap="square" rtlCol="0">
            <a:spAutoFit/>
          </a:bodyPr>
          <a:lstStyle/>
          <a:p>
            <a:pPr algn="just" eaLnBrk="0" hangingPunct="0"/>
            <a:r>
              <a:rPr lang="en-US" dirty="0">
                <a:solidFill>
                  <a:srgbClr val="000000"/>
                </a:solidFill>
              </a:rPr>
              <a:t>Unidirectional Link Detection (UDLD) allows for the bidirectional monitoring of fiber-optic cables. </a:t>
            </a:r>
          </a:p>
          <a:p>
            <a:pPr algn="just" eaLnBrk="0" hangingPunct="0"/>
            <a:endParaRPr lang="en-US" dirty="0">
              <a:solidFill>
                <a:srgbClr val="000000"/>
              </a:solidFill>
            </a:endParaRPr>
          </a:p>
          <a:p>
            <a:pPr algn="just" eaLnBrk="0" hangingPunct="0"/>
            <a:r>
              <a:rPr lang="en-US" dirty="0">
                <a:solidFill>
                  <a:srgbClr val="000000"/>
                </a:solidFill>
              </a:rPr>
              <a:t>UDLD operates in two modes:</a:t>
            </a:r>
          </a:p>
          <a:p>
            <a:pPr marL="742950" lvl="1" indent="-285750" algn="just" eaLnBrk="0" hangingPunct="0">
              <a:spcBef>
                <a:spcPts val="300"/>
              </a:spcBef>
              <a:buFont typeface="Arial" panose="020B0604020202020204" pitchFamily="34" charset="0"/>
              <a:buChar char="•"/>
            </a:pPr>
            <a:r>
              <a:rPr lang="en-US" b="1" dirty="0">
                <a:solidFill>
                  <a:srgbClr val="000000"/>
                </a:solidFill>
              </a:rPr>
              <a:t>Normal</a:t>
            </a:r>
            <a:r>
              <a:rPr lang="en-US" dirty="0">
                <a:solidFill>
                  <a:srgbClr val="000000"/>
                </a:solidFill>
              </a:rPr>
              <a:t> – If a frame is not acknowledged, the link is considered undetermined and the port remains active.</a:t>
            </a:r>
          </a:p>
          <a:p>
            <a:pPr marL="742950" lvl="1" indent="-285750" algn="just" eaLnBrk="0" hangingPunct="0">
              <a:spcBef>
                <a:spcPts val="300"/>
              </a:spcBef>
              <a:buFont typeface="Arial" panose="020B0604020202020204" pitchFamily="34" charset="0"/>
              <a:buChar char="•"/>
            </a:pPr>
            <a:r>
              <a:rPr lang="en-US" b="1" dirty="0">
                <a:solidFill>
                  <a:srgbClr val="000000"/>
                </a:solidFill>
              </a:rPr>
              <a:t>Aggressive</a:t>
            </a:r>
            <a:r>
              <a:rPr lang="en-US" dirty="0">
                <a:solidFill>
                  <a:srgbClr val="000000"/>
                </a:solidFill>
              </a:rPr>
              <a:t> – If a frame is not acknowledged, the switch sends another 8 packets in 1 second intervals. If those packets aren’t acknowledged, the port is placed into an error state. </a:t>
            </a:r>
          </a:p>
        </p:txBody>
      </p:sp>
    </p:spTree>
    <p:extLst>
      <p:ext uri="{BB962C8B-B14F-4D97-AF65-F5344CB8AC3E}">
        <p14:creationId xmlns:p14="http://schemas.microsoft.com/office/powerpoint/2010/main" val="3112370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UDLD Commands</a:t>
            </a:r>
          </a:p>
        </p:txBody>
      </p:sp>
      <p:sp>
        <p:nvSpPr>
          <p:cNvPr id="6" name="TextBox 5">
            <a:extLst>
              <a:ext uri="{FF2B5EF4-FFF2-40B4-BE49-F238E27FC236}">
                <a16:creationId xmlns:a16="http://schemas.microsoft.com/office/drawing/2014/main" id="{D6E04BDC-5CCB-214F-940E-E8BEE690FB31}"/>
              </a:ext>
            </a:extLst>
          </p:cNvPr>
          <p:cNvSpPr txBox="1"/>
          <p:nvPr/>
        </p:nvSpPr>
        <p:spPr>
          <a:xfrm>
            <a:off x="1065228" y="788471"/>
            <a:ext cx="6661851" cy="338554"/>
          </a:xfrm>
          <a:prstGeom prst="rect">
            <a:avLst/>
          </a:prstGeom>
          <a:noFill/>
        </p:spPr>
        <p:txBody>
          <a:bodyPr wrap="square" rtlCol="0">
            <a:spAutoFit/>
          </a:bodyPr>
          <a:lstStyle/>
          <a:p>
            <a:pPr algn="just" eaLnBrk="0" hangingPunct="0"/>
            <a:r>
              <a:rPr lang="en-US" sz="1600" dirty="0">
                <a:solidFill>
                  <a:srgbClr val="000000"/>
                </a:solidFill>
              </a:rPr>
              <a:t>The following are commands for configuring and verifying UDLD:</a:t>
            </a:r>
            <a:endParaRPr lang="en-US" sz="1500" dirty="0">
              <a:solidFill>
                <a:srgbClr val="000000"/>
              </a:solidFill>
            </a:endParaRPr>
          </a:p>
        </p:txBody>
      </p:sp>
      <p:graphicFrame>
        <p:nvGraphicFramePr>
          <p:cNvPr id="5" name="Table 4">
            <a:extLst>
              <a:ext uri="{FF2B5EF4-FFF2-40B4-BE49-F238E27FC236}">
                <a16:creationId xmlns:a16="http://schemas.microsoft.com/office/drawing/2014/main" id="{7ED7F9A6-7350-9940-AE5D-05C604F2DE48}"/>
              </a:ext>
            </a:extLst>
          </p:cNvPr>
          <p:cNvGraphicFramePr>
            <a:graphicFrameLocks noGrp="1"/>
          </p:cNvGraphicFramePr>
          <p:nvPr>
            <p:extLst>
              <p:ext uri="{D42A27DB-BD31-4B8C-83A1-F6EECF244321}">
                <p14:modId xmlns:p14="http://schemas.microsoft.com/office/powerpoint/2010/main" val="3756562889"/>
              </p:ext>
            </p:extLst>
          </p:nvPr>
        </p:nvGraphicFramePr>
        <p:xfrm>
          <a:off x="781027" y="1371774"/>
          <a:ext cx="7077173" cy="3266280"/>
        </p:xfrm>
        <a:graphic>
          <a:graphicData uri="http://schemas.openxmlformats.org/drawingml/2006/table">
            <a:tbl>
              <a:tblPr firstRow="1" bandRow="1">
                <a:tableStyleId>{5C22544A-7EE6-4342-B048-85BDC9FD1C3A}</a:tableStyleId>
              </a:tblPr>
              <a:tblGrid>
                <a:gridCol w="2605405">
                  <a:extLst>
                    <a:ext uri="{9D8B030D-6E8A-4147-A177-3AD203B41FA5}">
                      <a16:colId xmlns:a16="http://schemas.microsoft.com/office/drawing/2014/main" val="20000"/>
                    </a:ext>
                  </a:extLst>
                </a:gridCol>
                <a:gridCol w="4471768">
                  <a:extLst>
                    <a:ext uri="{9D8B030D-6E8A-4147-A177-3AD203B41FA5}">
                      <a16:colId xmlns:a16="http://schemas.microsoft.com/office/drawing/2014/main" val="20001"/>
                    </a:ext>
                  </a:extLst>
                </a:gridCol>
              </a:tblGrid>
              <a:tr h="232570">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udld enable </a:t>
                      </a:r>
                      <a:r>
                        <a:rPr lang="en-US" sz="1400" b="0" dirty="0">
                          <a:solidFill>
                            <a:srgbClr val="000000"/>
                          </a:solidFill>
                        </a:rPr>
                        <a:t>[</a:t>
                      </a:r>
                      <a:r>
                        <a:rPr lang="en-US" sz="1400" b="1" dirty="0">
                          <a:solidFill>
                            <a:srgbClr val="000000"/>
                          </a:solidFill>
                        </a:rPr>
                        <a:t>aggressive</a:t>
                      </a:r>
                      <a:r>
                        <a:rPr lang="en-US" sz="1400" b="0" dirty="0">
                          <a:solidFill>
                            <a:srgbClr val="000000"/>
                          </a:solidFill>
                        </a:rPr>
                        <a:t>]</a:t>
                      </a:r>
                      <a:endParaRPr lang="en-US" sz="1400" b="0"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rPr>
                        <a:t>Global command to enable UDLD. *Optional aggressive keyword sets the mode to aggressive.</a:t>
                      </a:r>
                      <a:endParaRPr lang="en-US" sz="1400" dirty="0">
                        <a:solidFill>
                          <a:srgbClr val="000000"/>
                        </a:solidFill>
                        <a:latin typeface="+mn-lt"/>
                      </a:endParaRPr>
                    </a:p>
                  </a:txBody>
                  <a:tcPr/>
                </a:tc>
                <a:extLst>
                  <a:ext uri="{0D108BD9-81ED-4DB2-BD59-A6C34878D82A}">
                    <a16:rowId xmlns:a16="http://schemas.microsoft.com/office/drawing/2014/main" val="10001"/>
                  </a:ext>
                </a:extLst>
              </a:tr>
              <a:tr h="478045">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latin typeface="+mn-lt"/>
                        </a:rPr>
                        <a:t>udld port </a:t>
                      </a:r>
                      <a:r>
                        <a:rPr lang="en-US" sz="1400" b="0" dirty="0">
                          <a:solidFill>
                            <a:srgbClr val="000000"/>
                          </a:solidFill>
                        </a:rPr>
                        <a:t>[</a:t>
                      </a:r>
                      <a:r>
                        <a:rPr lang="en-US" sz="1400" b="1" dirty="0">
                          <a:solidFill>
                            <a:srgbClr val="000000"/>
                          </a:solidFill>
                        </a:rPr>
                        <a:t>aggressive</a:t>
                      </a:r>
                      <a:r>
                        <a:rPr lang="en-US" sz="1400" b="0" dirty="0">
                          <a:solidFill>
                            <a:srgbClr val="000000"/>
                          </a:solidFill>
                        </a:rPr>
                        <a:t>]</a:t>
                      </a:r>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latin typeface="+mn-lt"/>
                        </a:rPr>
                        <a:t>Interface command to enable UDLD </a:t>
                      </a:r>
                      <a:r>
                        <a:rPr lang="en-US" sz="1400" dirty="0">
                          <a:solidFill>
                            <a:srgbClr val="000000"/>
                          </a:solidFill>
                        </a:rPr>
                        <a:t>*Optional aggressive keyword sets the mode to aggressive.</a:t>
                      </a:r>
                      <a:endParaRPr lang="en-US" sz="1400" dirty="0">
                        <a:solidFill>
                          <a:srgbClr val="000000"/>
                        </a:solidFill>
                        <a:latin typeface="+mn-lt"/>
                      </a:endParaRPr>
                    </a:p>
                  </a:txBody>
                  <a:tcPr/>
                </a:tc>
                <a:extLst>
                  <a:ext uri="{0D108BD9-81ED-4DB2-BD59-A6C34878D82A}">
                    <a16:rowId xmlns:a16="http://schemas.microsoft.com/office/drawing/2014/main" val="1544515743"/>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udld port disable</a:t>
                      </a:r>
                      <a:endParaRPr lang="en-US" sz="1400" b="0" i="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Disable UDLD on a specific interface</a:t>
                      </a:r>
                      <a:endParaRPr lang="en-US" sz="1400" dirty="0">
                        <a:solidFill>
                          <a:srgbClr val="000000"/>
                        </a:solidFill>
                        <a:effectLst/>
                      </a:endParaRPr>
                    </a:p>
                  </a:txBody>
                  <a:tcPr/>
                </a:tc>
                <a:extLst>
                  <a:ext uri="{0D108BD9-81ED-4DB2-BD59-A6C34878D82A}">
                    <a16:rowId xmlns:a16="http://schemas.microsoft.com/office/drawing/2014/main" val="10002"/>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dirty="0">
                          <a:solidFill>
                            <a:srgbClr val="000000"/>
                          </a:solidFill>
                        </a:rPr>
                        <a:t>udld recovery </a:t>
                      </a:r>
                      <a:r>
                        <a:rPr lang="en-US" sz="1400" b="0" dirty="0">
                          <a:solidFill>
                            <a:srgbClr val="000000"/>
                          </a:solidFill>
                        </a:rPr>
                        <a:t>[</a:t>
                      </a:r>
                      <a:r>
                        <a:rPr lang="en-US" sz="1400" b="1" dirty="0">
                          <a:solidFill>
                            <a:srgbClr val="000000"/>
                          </a:solidFill>
                        </a:rPr>
                        <a:t>interval </a:t>
                      </a:r>
                      <a:r>
                        <a:rPr lang="en-US" sz="1400" b="0" i="1" dirty="0">
                          <a:solidFill>
                            <a:srgbClr val="000000"/>
                          </a:solidFill>
                        </a:rPr>
                        <a:t>time</a:t>
                      </a:r>
                      <a:r>
                        <a:rPr lang="en-US" sz="1400" b="0" i="0" dirty="0">
                          <a:solidFill>
                            <a:srgbClr val="000000"/>
                          </a:solidFill>
                        </a:rPr>
                        <a:t>]</a:t>
                      </a:r>
                      <a:r>
                        <a:rPr lang="en-US" sz="1400" b="1" dirty="0">
                          <a:solidFill>
                            <a:srgbClr val="000000"/>
                          </a:solidFill>
                        </a:rPr>
                        <a:t> </a:t>
                      </a:r>
                      <a:endParaRPr lang="en-US" sz="1400" b="1" i="0"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Enables UDLD recovery. The </a:t>
                      </a:r>
                      <a:r>
                        <a:rPr lang="en-US" sz="1400" i="1" dirty="0">
                          <a:solidFill>
                            <a:srgbClr val="000000"/>
                          </a:solidFill>
                          <a:effectLst/>
                        </a:rPr>
                        <a:t>time</a:t>
                      </a:r>
                      <a:r>
                        <a:rPr lang="en-US" sz="1400" dirty="0">
                          <a:solidFill>
                            <a:srgbClr val="000000"/>
                          </a:solidFill>
                          <a:effectLst/>
                        </a:rPr>
                        <a:t> default value is 5 minutes.</a:t>
                      </a:r>
                    </a:p>
                  </a:txBody>
                  <a:tcPr/>
                </a:tc>
                <a:extLst>
                  <a:ext uri="{0D108BD9-81ED-4DB2-BD59-A6C34878D82A}">
                    <a16:rowId xmlns:a16="http://schemas.microsoft.com/office/drawing/2014/main" val="1952387769"/>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i="0" dirty="0">
                          <a:solidFill>
                            <a:srgbClr val="000000"/>
                          </a:solidFill>
                          <a:latin typeface="+mn-lt"/>
                        </a:rPr>
                        <a:t>show udld neighbors</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Displays the status of UDLD neighborship</a:t>
                      </a:r>
                    </a:p>
                  </a:txBody>
                  <a:tcPr/>
                </a:tc>
                <a:extLst>
                  <a:ext uri="{0D108BD9-81ED-4DB2-BD59-A6C34878D82A}">
                    <a16:rowId xmlns:a16="http://schemas.microsoft.com/office/drawing/2014/main" val="3990663368"/>
                  </a:ext>
                </a:extLst>
              </a:tr>
              <a:tr h="469000">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i="0" dirty="0">
                          <a:solidFill>
                            <a:srgbClr val="000000"/>
                          </a:solidFill>
                          <a:latin typeface="+mn-lt"/>
                        </a:rPr>
                        <a:t>show udld </a:t>
                      </a:r>
                      <a:r>
                        <a:rPr lang="en-US" sz="1400" b="0" i="1" dirty="0">
                          <a:solidFill>
                            <a:srgbClr val="000000"/>
                          </a:solidFill>
                          <a:latin typeface="+mn-lt"/>
                        </a:rPr>
                        <a:t>interface-id</a:t>
                      </a:r>
                      <a:endParaRPr lang="en-US" sz="1400" b="1" i="0"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dirty="0">
                          <a:solidFill>
                            <a:srgbClr val="000000"/>
                          </a:solidFill>
                          <a:effectLst/>
                        </a:rPr>
                        <a:t>Displays detailed information about UDLD</a:t>
                      </a:r>
                    </a:p>
                  </a:txBody>
                  <a:tcPr/>
                </a:tc>
                <a:extLst>
                  <a:ext uri="{0D108BD9-81ED-4DB2-BD59-A6C34878D82A}">
                    <a16:rowId xmlns:a16="http://schemas.microsoft.com/office/drawing/2014/main" val="2634994020"/>
                  </a:ext>
                </a:extLst>
              </a:tr>
            </a:tbl>
          </a:graphicData>
        </a:graphic>
      </p:graphicFrame>
    </p:spTree>
    <p:extLst>
      <p:ext uri="{BB962C8B-B14F-4D97-AF65-F5344CB8AC3E}">
        <p14:creationId xmlns:p14="http://schemas.microsoft.com/office/powerpoint/2010/main" val="3569298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Additional STP Protection Mechanisms</a:t>
            </a:r>
            <a:br>
              <a:rPr lang="en-US" dirty="0"/>
            </a:br>
            <a:r>
              <a:rPr lang="en-US" sz="2400" dirty="0"/>
              <a:t>Configuring &amp; Verifying UDLD Examples</a:t>
            </a:r>
          </a:p>
        </p:txBody>
      </p:sp>
      <p:sp>
        <p:nvSpPr>
          <p:cNvPr id="6" name="TextBox 5">
            <a:extLst>
              <a:ext uri="{FF2B5EF4-FFF2-40B4-BE49-F238E27FC236}">
                <a16:creationId xmlns:a16="http://schemas.microsoft.com/office/drawing/2014/main" id="{D6E04BDC-5CCB-214F-940E-E8BEE690FB31}"/>
              </a:ext>
            </a:extLst>
          </p:cNvPr>
          <p:cNvSpPr txBox="1"/>
          <p:nvPr/>
        </p:nvSpPr>
        <p:spPr>
          <a:xfrm>
            <a:off x="351691" y="872376"/>
            <a:ext cx="8518931" cy="338554"/>
          </a:xfrm>
          <a:prstGeom prst="rect">
            <a:avLst/>
          </a:prstGeom>
          <a:noFill/>
        </p:spPr>
        <p:txBody>
          <a:bodyPr wrap="square" rtlCol="0">
            <a:spAutoFit/>
          </a:bodyPr>
          <a:lstStyle/>
          <a:p>
            <a:pPr algn="just" eaLnBrk="0" hangingPunct="0"/>
            <a:r>
              <a:rPr lang="en-US" sz="1600" dirty="0">
                <a:solidFill>
                  <a:srgbClr val="000000"/>
                </a:solidFill>
              </a:rPr>
              <a:t>The following are examples for configuring and verifying UDLD:</a:t>
            </a:r>
            <a:endParaRPr lang="en-US" sz="1500" dirty="0">
              <a:solidFill>
                <a:srgbClr val="000000"/>
              </a:solidFill>
            </a:endParaRPr>
          </a:p>
        </p:txBody>
      </p:sp>
      <p:pic>
        <p:nvPicPr>
          <p:cNvPr id="2" name="Picture 1">
            <a:extLst>
              <a:ext uri="{FF2B5EF4-FFF2-40B4-BE49-F238E27FC236}">
                <a16:creationId xmlns:a16="http://schemas.microsoft.com/office/drawing/2014/main" id="{8B66F75C-2EF7-1F43-9EAC-8B0FC088E733}"/>
              </a:ext>
            </a:extLst>
          </p:cNvPr>
          <p:cNvPicPr>
            <a:picLocks noChangeAspect="1"/>
          </p:cNvPicPr>
          <p:nvPr/>
        </p:nvPicPr>
        <p:blipFill>
          <a:blip r:embed="rId3"/>
          <a:stretch>
            <a:fillRect/>
          </a:stretch>
        </p:blipFill>
        <p:spPr>
          <a:xfrm>
            <a:off x="312359" y="1371774"/>
            <a:ext cx="4259641" cy="727959"/>
          </a:xfrm>
          <a:prstGeom prst="rect">
            <a:avLst/>
          </a:prstGeom>
        </p:spPr>
      </p:pic>
      <p:pic>
        <p:nvPicPr>
          <p:cNvPr id="9" name="Picture 8">
            <a:extLst>
              <a:ext uri="{FF2B5EF4-FFF2-40B4-BE49-F238E27FC236}">
                <a16:creationId xmlns:a16="http://schemas.microsoft.com/office/drawing/2014/main" id="{CD1A88BE-C4B3-7441-B908-BB0AA2616123}"/>
              </a:ext>
            </a:extLst>
          </p:cNvPr>
          <p:cNvPicPr>
            <a:picLocks noChangeAspect="1"/>
          </p:cNvPicPr>
          <p:nvPr/>
        </p:nvPicPr>
        <p:blipFill>
          <a:blip r:embed="rId4"/>
          <a:stretch>
            <a:fillRect/>
          </a:stretch>
        </p:blipFill>
        <p:spPr>
          <a:xfrm>
            <a:off x="4572001" y="1210929"/>
            <a:ext cx="3850212" cy="1542677"/>
          </a:xfrm>
          <a:prstGeom prst="rect">
            <a:avLst/>
          </a:prstGeom>
        </p:spPr>
      </p:pic>
      <p:pic>
        <p:nvPicPr>
          <p:cNvPr id="8" name="Picture 7">
            <a:extLst>
              <a:ext uri="{FF2B5EF4-FFF2-40B4-BE49-F238E27FC236}">
                <a16:creationId xmlns:a16="http://schemas.microsoft.com/office/drawing/2014/main" id="{0A60E297-2CE2-3946-9EC5-320224E57B56}"/>
              </a:ext>
            </a:extLst>
          </p:cNvPr>
          <p:cNvPicPr>
            <a:picLocks noChangeAspect="1"/>
          </p:cNvPicPr>
          <p:nvPr/>
        </p:nvPicPr>
        <p:blipFill>
          <a:blip r:embed="rId5"/>
          <a:stretch>
            <a:fillRect/>
          </a:stretch>
        </p:blipFill>
        <p:spPr>
          <a:xfrm>
            <a:off x="4666268" y="1534801"/>
            <a:ext cx="3685880" cy="3018345"/>
          </a:xfrm>
          <a:prstGeom prst="rect">
            <a:avLst/>
          </a:prstGeom>
        </p:spPr>
      </p:pic>
    </p:spTree>
    <p:extLst>
      <p:ext uri="{BB962C8B-B14F-4D97-AF65-F5344CB8AC3E}">
        <p14:creationId xmlns:p14="http://schemas.microsoft.com/office/powerpoint/2010/main" val="1958458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4" y="466724"/>
            <a:ext cx="8495967" cy="1351755"/>
          </a:xfrm>
        </p:spPr>
        <p:txBody>
          <a:bodyPr/>
          <a:lstStyle/>
          <a:p>
            <a:r>
              <a:rPr lang="en-US" sz="4800" dirty="0">
                <a:solidFill>
                  <a:schemeClr val="accent5">
                    <a:lumMod val="40000"/>
                    <a:lumOff val="60000"/>
                  </a:schemeClr>
                </a:solidFill>
              </a:rPr>
              <a:t>Prepare for the Exam</a:t>
            </a:r>
            <a:endParaRPr lang="en-US" dirty="0">
              <a:solidFill>
                <a:schemeClr val="accent5">
                  <a:lumMod val="40000"/>
                  <a:lumOff val="60000"/>
                </a:schemeClr>
              </a:solidFill>
            </a:endParaRPr>
          </a:p>
        </p:txBody>
      </p:sp>
    </p:spTree>
    <p:custDataLst>
      <p:tags r:id="rId1"/>
    </p:custDataLst>
    <p:extLst>
      <p:ext uri="{BB962C8B-B14F-4D97-AF65-F5344CB8AC3E}">
        <p14:creationId xmlns:p14="http://schemas.microsoft.com/office/powerpoint/2010/main" val="859374897"/>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3</a:t>
            </a:r>
          </a:p>
        </p:txBody>
      </p:sp>
      <p:graphicFrame>
        <p:nvGraphicFramePr>
          <p:cNvPr id="2" name="Table 1"/>
          <p:cNvGraphicFramePr>
            <a:graphicFrameLocks noGrp="1"/>
          </p:cNvGraphicFramePr>
          <p:nvPr>
            <p:extLst>
              <p:ext uri="{D42A27DB-BD31-4B8C-83A1-F6EECF244321}">
                <p14:modId xmlns:p14="http://schemas.microsoft.com/office/powerpoint/2010/main" val="3819177714"/>
              </p:ext>
            </p:extLst>
          </p:nvPr>
        </p:nvGraphicFramePr>
        <p:xfrm>
          <a:off x="2863162" y="1088390"/>
          <a:ext cx="2619164" cy="2966720"/>
        </p:xfrm>
        <a:graphic>
          <a:graphicData uri="http://schemas.openxmlformats.org/drawingml/2006/table">
            <a:tbl>
              <a:tblPr firstRow="1" bandRow="1">
                <a:tableStyleId>{5C22544A-7EE6-4342-B048-85BDC9FD1C3A}</a:tableStyleId>
              </a:tblPr>
              <a:tblGrid>
                <a:gridCol w="2619164">
                  <a:extLst>
                    <a:ext uri="{9D8B030D-6E8A-4147-A177-3AD203B41FA5}">
                      <a16:colId xmlns:a16="http://schemas.microsoft.com/office/drawing/2014/main" val="20000"/>
                    </a:ext>
                  </a:extLst>
                </a:gridCol>
              </a:tblGrid>
              <a:tr h="370840">
                <a:tc>
                  <a:txBody>
                    <a:bodyPr/>
                    <a:lstStyle/>
                    <a:p>
                      <a:r>
                        <a:rPr lang="en-US" sz="1400" b="1" i="0" u="none" strike="noStrike" kern="1200" baseline="0" dirty="0">
                          <a:solidFill>
                            <a:schemeClr val="lt1"/>
                          </a:solidFill>
                          <a:latin typeface="+mn-lt"/>
                          <a:ea typeface="+mn-ea"/>
                          <a:cs typeface="+mn-cs"/>
                        </a:rPr>
                        <a:t>Description</a:t>
                      </a:r>
                      <a:endParaRPr lang="en-US" dirty="0"/>
                    </a:p>
                  </a:txBody>
                  <a:tcPr/>
                </a:tc>
                <a:extLst>
                  <a:ext uri="{0D108BD9-81ED-4DB2-BD59-A6C34878D82A}">
                    <a16:rowId xmlns:a16="http://schemas.microsoft.com/office/drawing/2014/main" val="10000"/>
                  </a:ext>
                </a:extLst>
              </a:tr>
              <a:tr h="370840">
                <a:tc>
                  <a:txBody>
                    <a:bodyPr/>
                    <a:lstStyle/>
                    <a:p>
                      <a:r>
                        <a:rPr lang="en-US" sz="1600" dirty="0">
                          <a:solidFill>
                            <a:srgbClr val="000000"/>
                          </a:solidFill>
                          <a:effectLst/>
                          <a:latin typeface="+mn-lt"/>
                        </a:rPr>
                        <a:t>Root bridge placement </a:t>
                      </a:r>
                    </a:p>
                  </a:txBody>
                  <a:tcPr anchor="ctr"/>
                </a:tc>
                <a:extLst>
                  <a:ext uri="{0D108BD9-81ED-4DB2-BD59-A6C34878D82A}">
                    <a16:rowId xmlns:a16="http://schemas.microsoft.com/office/drawing/2014/main" val="10001"/>
                  </a:ext>
                </a:extLst>
              </a:tr>
              <a:tr h="370840">
                <a:tc>
                  <a:txBody>
                    <a:bodyPr/>
                    <a:lstStyle/>
                    <a:p>
                      <a:r>
                        <a:rPr lang="en-US" sz="1600" dirty="0">
                          <a:solidFill>
                            <a:srgbClr val="000000"/>
                          </a:solidFill>
                          <a:effectLst/>
                          <a:latin typeface="+mn-lt"/>
                        </a:rPr>
                        <a:t>Root bridge values </a:t>
                      </a:r>
                    </a:p>
                  </a:txBody>
                  <a:tcPr anchor="ctr"/>
                </a:tc>
                <a:extLst>
                  <a:ext uri="{0D108BD9-81ED-4DB2-BD59-A6C34878D82A}">
                    <a16:rowId xmlns:a16="http://schemas.microsoft.com/office/drawing/2014/main" val="10002"/>
                  </a:ext>
                </a:extLst>
              </a:tr>
              <a:tr h="370840">
                <a:tc>
                  <a:txBody>
                    <a:bodyPr/>
                    <a:lstStyle/>
                    <a:p>
                      <a:r>
                        <a:rPr lang="en-US" sz="1600" dirty="0">
                          <a:solidFill>
                            <a:srgbClr val="000000"/>
                          </a:solidFill>
                          <a:effectLst/>
                          <a:latin typeface="+mn-lt"/>
                        </a:rPr>
                        <a:t>Spanning tree port cost </a:t>
                      </a:r>
                    </a:p>
                  </a:txBody>
                  <a:tcPr anchor="ctr"/>
                </a:tc>
                <a:extLst>
                  <a:ext uri="{0D108BD9-81ED-4DB2-BD59-A6C34878D82A}">
                    <a16:rowId xmlns:a16="http://schemas.microsoft.com/office/drawing/2014/main" val="10003"/>
                  </a:ext>
                </a:extLst>
              </a:tr>
              <a:tr h="370840">
                <a:tc>
                  <a:txBody>
                    <a:bodyPr/>
                    <a:lstStyle/>
                    <a:p>
                      <a:r>
                        <a:rPr lang="en-US" sz="1600" dirty="0">
                          <a:solidFill>
                            <a:srgbClr val="000000"/>
                          </a:solidFill>
                          <a:effectLst/>
                          <a:latin typeface="+mn-lt"/>
                        </a:rPr>
                        <a:t>Root guard </a:t>
                      </a:r>
                    </a:p>
                  </a:txBody>
                  <a:tcPr anchor="ctr"/>
                </a:tc>
                <a:extLst>
                  <a:ext uri="{0D108BD9-81ED-4DB2-BD59-A6C34878D82A}">
                    <a16:rowId xmlns:a16="http://schemas.microsoft.com/office/drawing/2014/main" val="10004"/>
                  </a:ext>
                </a:extLst>
              </a:tr>
              <a:tr h="370840">
                <a:tc>
                  <a:txBody>
                    <a:bodyPr/>
                    <a:lstStyle/>
                    <a:p>
                      <a:r>
                        <a:rPr lang="en-US" sz="1600" dirty="0">
                          <a:solidFill>
                            <a:srgbClr val="000000"/>
                          </a:solidFill>
                          <a:effectLst/>
                          <a:latin typeface="+mn-lt"/>
                        </a:rPr>
                        <a:t>STP portfast </a:t>
                      </a:r>
                    </a:p>
                  </a:txBody>
                  <a:tcPr anchor="ctr"/>
                </a:tc>
                <a:extLst>
                  <a:ext uri="{0D108BD9-81ED-4DB2-BD59-A6C34878D82A}">
                    <a16:rowId xmlns:a16="http://schemas.microsoft.com/office/drawing/2014/main" val="10005"/>
                  </a:ext>
                </a:extLst>
              </a:tr>
              <a:tr h="370840">
                <a:tc>
                  <a:txBody>
                    <a:bodyPr/>
                    <a:lstStyle/>
                    <a:p>
                      <a:r>
                        <a:rPr lang="en-US" sz="1600" dirty="0">
                          <a:solidFill>
                            <a:srgbClr val="000000"/>
                          </a:solidFill>
                          <a:effectLst/>
                          <a:latin typeface="+mn-lt"/>
                        </a:rPr>
                        <a:t>BPDU guard </a:t>
                      </a:r>
                    </a:p>
                  </a:txBody>
                  <a:tcPr anchor="ctr"/>
                </a:tc>
                <a:extLst>
                  <a:ext uri="{0D108BD9-81ED-4DB2-BD59-A6C34878D82A}">
                    <a16:rowId xmlns:a16="http://schemas.microsoft.com/office/drawing/2014/main" val="10006"/>
                  </a:ext>
                </a:extLst>
              </a:tr>
              <a:tr h="370840">
                <a:tc>
                  <a:txBody>
                    <a:bodyPr/>
                    <a:lstStyle/>
                    <a:p>
                      <a:r>
                        <a:rPr lang="en-US" sz="1600" dirty="0">
                          <a:solidFill>
                            <a:srgbClr val="000000"/>
                          </a:solidFill>
                          <a:effectLst/>
                          <a:latin typeface="+mn-lt"/>
                        </a:rPr>
                        <a:t>BPDU filter </a:t>
                      </a:r>
                    </a:p>
                  </a:txBody>
                  <a:tcPr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875591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187928"/>
            <a:ext cx="7598042" cy="1021417"/>
          </a:xfrm>
        </p:spPr>
        <p:txBody>
          <a:bodyPr anchor="ctr"/>
          <a:lstStyle/>
          <a:p>
            <a:r>
              <a:rPr lang="en-US" sz="4800" dirty="0">
                <a:solidFill>
                  <a:schemeClr val="accent5">
                    <a:lumMod val="40000"/>
                    <a:lumOff val="60000"/>
                  </a:schemeClr>
                </a:solidFill>
              </a:rPr>
              <a:t>STP Topology Tuning</a:t>
            </a:r>
            <a:endParaRPr lang="en-US" dirty="0">
              <a:solidFill>
                <a:schemeClr val="accent5">
                  <a:lumMod val="40000"/>
                  <a:lumOff val="60000"/>
                </a:schemeClr>
              </a:solidFill>
            </a:endParaRPr>
          </a:p>
        </p:txBody>
      </p:sp>
      <p:sp>
        <p:nvSpPr>
          <p:cNvPr id="4" name="TextBox 3">
            <a:extLst>
              <a:ext uri="{FF2B5EF4-FFF2-40B4-BE49-F238E27FC236}">
                <a16:creationId xmlns:a16="http://schemas.microsoft.com/office/drawing/2014/main" id="{E2BFA70F-DC0C-41D5-868E-C8FBC661D58F}"/>
              </a:ext>
            </a:extLst>
          </p:cNvPr>
          <p:cNvSpPr txBox="1"/>
          <p:nvPr/>
        </p:nvSpPr>
        <p:spPr>
          <a:xfrm>
            <a:off x="359275" y="1786920"/>
            <a:ext cx="8277832"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rPr>
              <a:t>In a properly designed network a switch is deliberately selected to become the root bridge and the designated and alternate ports are modified.</a:t>
            </a:r>
          </a:p>
          <a:p>
            <a:pPr marL="285750" indent="-285750">
              <a:buFont typeface="Arial" panose="020B0604020202020204" pitchFamily="34" charset="0"/>
              <a:buChar char="•"/>
            </a:pPr>
            <a:r>
              <a:rPr lang="en-US" sz="1600" dirty="0">
                <a:solidFill>
                  <a:schemeClr val="accent5">
                    <a:lumMod val="40000"/>
                    <a:lumOff val="60000"/>
                  </a:schemeClr>
                </a:solidFill>
              </a:rPr>
              <a:t>Network design considerations factor in hardware platform, resiliency, and network topology.  </a:t>
            </a:r>
          </a:p>
        </p:txBody>
      </p:sp>
    </p:spTree>
    <p:custDataLst>
      <p:tags r:id="rId1"/>
    </p:custDataLst>
    <p:extLst>
      <p:ext uri="{BB962C8B-B14F-4D97-AF65-F5344CB8AC3E}">
        <p14:creationId xmlns:p14="http://schemas.microsoft.com/office/powerpoint/2010/main" val="2824873573"/>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957020"/>
          </a:xfrm>
        </p:spPr>
        <p:txBody>
          <a:bodyPr/>
          <a:lstStyle/>
          <a:p>
            <a:r>
              <a:rPr lang="en-US" sz="1600" dirty="0"/>
              <a:t>Prepare for the Exam</a:t>
            </a:r>
            <a:br>
              <a:rPr lang="en-US" sz="2400" dirty="0"/>
            </a:br>
            <a:r>
              <a:rPr lang="en-US" sz="2400" dirty="0"/>
              <a:t>Key Terms for Chapter 3</a:t>
            </a:r>
          </a:p>
        </p:txBody>
      </p:sp>
      <p:graphicFrame>
        <p:nvGraphicFramePr>
          <p:cNvPr id="2" name="Table 1"/>
          <p:cNvGraphicFramePr>
            <a:graphicFrameLocks noGrp="1"/>
          </p:cNvGraphicFramePr>
          <p:nvPr>
            <p:extLst>
              <p:ext uri="{D42A27DB-BD31-4B8C-83A1-F6EECF244321}">
                <p14:modId xmlns:p14="http://schemas.microsoft.com/office/powerpoint/2010/main" val="2234205576"/>
              </p:ext>
            </p:extLst>
          </p:nvPr>
        </p:nvGraphicFramePr>
        <p:xfrm>
          <a:off x="2393767" y="1280539"/>
          <a:ext cx="3557954" cy="2595880"/>
        </p:xfrm>
        <a:graphic>
          <a:graphicData uri="http://schemas.openxmlformats.org/drawingml/2006/table">
            <a:tbl>
              <a:tblPr firstRow="1" bandRow="1">
                <a:tableStyleId>{5C22544A-7EE6-4342-B048-85BDC9FD1C3A}</a:tableStyleId>
              </a:tblPr>
              <a:tblGrid>
                <a:gridCol w="3557954">
                  <a:extLst>
                    <a:ext uri="{9D8B030D-6E8A-4147-A177-3AD203B41FA5}">
                      <a16:colId xmlns:a16="http://schemas.microsoft.com/office/drawing/2014/main" val="20000"/>
                    </a:ext>
                  </a:extLst>
                </a:gridCol>
              </a:tblGrid>
              <a:tr h="370840">
                <a:tc>
                  <a:txBody>
                    <a:bodyPr/>
                    <a:lstStyle/>
                    <a:p>
                      <a:r>
                        <a:rPr lang="en-US" dirty="0"/>
                        <a:t>Terms</a:t>
                      </a:r>
                    </a:p>
                  </a:txBody>
                  <a:tcPr/>
                </a:tc>
                <a:extLst>
                  <a:ext uri="{0D108BD9-81ED-4DB2-BD59-A6C34878D82A}">
                    <a16:rowId xmlns:a16="http://schemas.microsoft.com/office/drawing/2014/main" val="10000"/>
                  </a:ext>
                </a:extLst>
              </a:tr>
              <a:tr h="370840">
                <a:tc>
                  <a:txBody>
                    <a:bodyPr/>
                    <a:lstStyle/>
                    <a:p>
                      <a:r>
                        <a:rPr lang="en-US" sz="1600" b="0" i="0" u="none" strike="noStrike" kern="1200" baseline="0" dirty="0">
                          <a:solidFill>
                            <a:srgbClr val="000000"/>
                          </a:solidFill>
                          <a:latin typeface="+mn-lt"/>
                          <a:ea typeface="+mn-ea"/>
                          <a:cs typeface="+mn-cs"/>
                        </a:rPr>
                        <a:t>BPDU filter</a:t>
                      </a:r>
                      <a:endParaRPr lang="en-US" sz="1600" dirty="0">
                        <a:solidFill>
                          <a:srgbClr val="000000"/>
                        </a:solidFill>
                      </a:endParaRPr>
                    </a:p>
                  </a:txBody>
                  <a:tcPr/>
                </a:tc>
                <a:extLst>
                  <a:ext uri="{0D108BD9-81ED-4DB2-BD59-A6C34878D82A}">
                    <a16:rowId xmlns:a16="http://schemas.microsoft.com/office/drawing/2014/main" val="10001"/>
                  </a:ext>
                </a:extLst>
              </a:tr>
              <a:tr h="370840">
                <a:tc>
                  <a:txBody>
                    <a:bodyPr/>
                    <a:lstStyle/>
                    <a:p>
                      <a:r>
                        <a:rPr lang="en-US" sz="1600" dirty="0">
                          <a:solidFill>
                            <a:srgbClr val="000000"/>
                          </a:solidFill>
                        </a:rPr>
                        <a:t>Root guard</a:t>
                      </a:r>
                    </a:p>
                  </a:txBody>
                  <a:tcPr/>
                </a:tc>
                <a:extLst>
                  <a:ext uri="{0D108BD9-81ED-4DB2-BD59-A6C34878D82A}">
                    <a16:rowId xmlns:a16="http://schemas.microsoft.com/office/drawing/2014/main" val="10002"/>
                  </a:ext>
                </a:extLst>
              </a:tr>
              <a:tr h="370840">
                <a:tc>
                  <a:txBody>
                    <a:bodyPr/>
                    <a:lstStyle/>
                    <a:p>
                      <a:r>
                        <a:rPr lang="en-US" sz="1600" dirty="0">
                          <a:solidFill>
                            <a:srgbClr val="000000"/>
                          </a:solidFill>
                        </a:rPr>
                        <a:t>STP loop guard</a:t>
                      </a:r>
                    </a:p>
                  </a:txBody>
                  <a:tcPr/>
                </a:tc>
                <a:extLst>
                  <a:ext uri="{0D108BD9-81ED-4DB2-BD59-A6C34878D82A}">
                    <a16:rowId xmlns:a16="http://schemas.microsoft.com/office/drawing/2014/main" val="10003"/>
                  </a:ext>
                </a:extLst>
              </a:tr>
              <a:tr h="370840">
                <a:tc>
                  <a:txBody>
                    <a:bodyPr/>
                    <a:lstStyle/>
                    <a:p>
                      <a:r>
                        <a:rPr lang="en-US" sz="1600" dirty="0">
                          <a:solidFill>
                            <a:srgbClr val="000000"/>
                          </a:solidFill>
                        </a:rPr>
                        <a:t>BPDU guard</a:t>
                      </a:r>
                    </a:p>
                  </a:txBody>
                  <a:tcPr/>
                </a:tc>
                <a:extLst>
                  <a:ext uri="{0D108BD9-81ED-4DB2-BD59-A6C34878D82A}">
                    <a16:rowId xmlns:a16="http://schemas.microsoft.com/office/drawing/2014/main" val="484575342"/>
                  </a:ext>
                </a:extLst>
              </a:tr>
              <a:tr h="370840">
                <a:tc>
                  <a:txBody>
                    <a:bodyPr/>
                    <a:lstStyle/>
                    <a:p>
                      <a:r>
                        <a:rPr lang="en-US" sz="1600" dirty="0">
                          <a:solidFill>
                            <a:srgbClr val="000000"/>
                          </a:solidFill>
                        </a:rPr>
                        <a:t>STP portfast</a:t>
                      </a:r>
                    </a:p>
                  </a:txBody>
                  <a:tcPr/>
                </a:tc>
                <a:extLst>
                  <a:ext uri="{0D108BD9-81ED-4DB2-BD59-A6C34878D82A}">
                    <a16:rowId xmlns:a16="http://schemas.microsoft.com/office/drawing/2014/main" val="92374126"/>
                  </a:ext>
                </a:extLst>
              </a:tr>
              <a:tr h="370840">
                <a:tc>
                  <a:txBody>
                    <a:bodyPr/>
                    <a:lstStyle/>
                    <a:p>
                      <a:r>
                        <a:rPr lang="en-US" sz="1600" dirty="0">
                          <a:solidFill>
                            <a:srgbClr val="000000"/>
                          </a:solidFill>
                        </a:rPr>
                        <a:t>Unidirectional Link Detection (UDLD)</a:t>
                      </a:r>
                    </a:p>
                  </a:txBody>
                  <a:tcPr/>
                </a:tc>
                <a:extLst>
                  <a:ext uri="{0D108BD9-81ED-4DB2-BD59-A6C34878D82A}">
                    <a16:rowId xmlns:a16="http://schemas.microsoft.com/office/drawing/2014/main" val="1691066670"/>
                  </a:ext>
                </a:extLst>
              </a:tr>
            </a:tbl>
          </a:graphicData>
        </a:graphic>
      </p:graphicFrame>
    </p:spTree>
    <p:extLst>
      <p:ext uri="{BB962C8B-B14F-4D97-AF65-F5344CB8AC3E}">
        <p14:creationId xmlns:p14="http://schemas.microsoft.com/office/powerpoint/2010/main" val="260191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3</a:t>
            </a:r>
          </a:p>
        </p:txBody>
      </p:sp>
      <p:graphicFrame>
        <p:nvGraphicFramePr>
          <p:cNvPr id="2" name="Table 1"/>
          <p:cNvGraphicFramePr>
            <a:graphicFrameLocks noGrp="1"/>
          </p:cNvGraphicFramePr>
          <p:nvPr>
            <p:extLst>
              <p:ext uri="{D42A27DB-BD31-4B8C-83A1-F6EECF244321}">
                <p14:modId xmlns:p14="http://schemas.microsoft.com/office/powerpoint/2010/main" val="3940936063"/>
              </p:ext>
            </p:extLst>
          </p:nvPr>
        </p:nvGraphicFramePr>
        <p:xfrm>
          <a:off x="157943" y="703608"/>
          <a:ext cx="8637296" cy="4038160"/>
        </p:xfrm>
        <a:graphic>
          <a:graphicData uri="http://schemas.openxmlformats.org/drawingml/2006/table">
            <a:tbl>
              <a:tblPr firstRow="1" bandRow="1">
                <a:tableStyleId>{5C22544A-7EE6-4342-B048-85BDC9FD1C3A}</a:tableStyleId>
              </a:tblPr>
              <a:tblGrid>
                <a:gridCol w="3883255">
                  <a:extLst>
                    <a:ext uri="{9D8B030D-6E8A-4147-A177-3AD203B41FA5}">
                      <a16:colId xmlns:a16="http://schemas.microsoft.com/office/drawing/2014/main" val="20000"/>
                    </a:ext>
                  </a:extLst>
                </a:gridCol>
                <a:gridCol w="4754041">
                  <a:extLst>
                    <a:ext uri="{9D8B030D-6E8A-4147-A177-3AD203B41FA5}">
                      <a16:colId xmlns:a16="http://schemas.microsoft.com/office/drawing/2014/main" val="20001"/>
                    </a:ext>
                  </a:extLst>
                </a:gridCol>
              </a:tblGrid>
              <a:tr h="303141">
                <a:tc>
                  <a:txBody>
                    <a:bodyPr/>
                    <a:lstStyle/>
                    <a:p>
                      <a:r>
                        <a:rPr lang="en-US" dirty="0"/>
                        <a:t>Task</a:t>
                      </a:r>
                    </a:p>
                  </a:txBody>
                  <a:tcPr/>
                </a:tc>
                <a:tc>
                  <a:txBody>
                    <a:bodyPr/>
                    <a:lstStyle/>
                    <a:p>
                      <a:r>
                        <a:rPr lang="en-US" sz="1400" b="1" i="0" u="none" strike="noStrike" kern="1200" baseline="0" dirty="0">
                          <a:solidFill>
                            <a:schemeClr val="lt1"/>
                          </a:solidFill>
                          <a:latin typeface="+mn-lt"/>
                          <a:ea typeface="+mn-ea"/>
                          <a:cs typeface="+mn-cs"/>
                        </a:rPr>
                        <a:t>Command Syntax</a:t>
                      </a:r>
                      <a:endParaRPr lang="en-US" dirty="0"/>
                    </a:p>
                  </a:txBody>
                  <a:tcPr/>
                </a:tc>
                <a:extLst>
                  <a:ext uri="{0D108BD9-81ED-4DB2-BD59-A6C34878D82A}">
                    <a16:rowId xmlns:a16="http://schemas.microsoft.com/office/drawing/2014/main" val="10000"/>
                  </a:ext>
                </a:extLst>
              </a:tr>
              <a:tr h="247363">
                <a:tc>
                  <a:txBody>
                    <a:bodyPr/>
                    <a:lstStyle/>
                    <a:p>
                      <a:r>
                        <a:rPr lang="en-US" sz="1300" dirty="0">
                          <a:solidFill>
                            <a:srgbClr val="000000"/>
                          </a:solidFill>
                          <a:effectLst/>
                          <a:latin typeface="+mj-lt"/>
                        </a:rPr>
                        <a:t>Configure the STP priority for a switch</a:t>
                      </a:r>
                      <a:br>
                        <a:rPr lang="en-US" sz="1300" dirty="0">
                          <a:solidFill>
                            <a:srgbClr val="000000"/>
                          </a:solidFill>
                          <a:effectLst/>
                          <a:latin typeface="+mj-lt"/>
                        </a:rPr>
                      </a:br>
                      <a:r>
                        <a:rPr lang="en-US" sz="1300" dirty="0">
                          <a:solidFill>
                            <a:srgbClr val="000000"/>
                          </a:solidFill>
                          <a:effectLst/>
                          <a:latin typeface="+mj-lt"/>
                        </a:rPr>
                        <a:t>so that it is a root bridge or a backup root bridge </a:t>
                      </a:r>
                    </a:p>
                  </a:txBody>
                  <a:tcPr anchor="ctr"/>
                </a:tc>
                <a:tc>
                  <a:txBody>
                    <a:bodyPr/>
                    <a:lstStyle/>
                    <a:p>
                      <a:r>
                        <a:rPr lang="en-US" sz="1300" b="1" dirty="0">
                          <a:solidFill>
                            <a:srgbClr val="000000"/>
                          </a:solidFill>
                          <a:effectLst/>
                          <a:latin typeface="+mj-lt"/>
                        </a:rPr>
                        <a:t>spanning-tree vlan </a:t>
                      </a:r>
                      <a:r>
                        <a:rPr lang="en-US" sz="1300" dirty="0">
                          <a:solidFill>
                            <a:srgbClr val="000000"/>
                          </a:solidFill>
                          <a:effectLst/>
                          <a:latin typeface="+mj-lt"/>
                        </a:rPr>
                        <a:t>vlan-id </a:t>
                      </a:r>
                      <a:r>
                        <a:rPr lang="en-US" sz="1300" b="1" dirty="0">
                          <a:solidFill>
                            <a:srgbClr val="000000"/>
                          </a:solidFill>
                          <a:effectLst/>
                          <a:latin typeface="+mj-lt"/>
                        </a:rPr>
                        <a:t>root </a:t>
                      </a:r>
                      <a:r>
                        <a:rPr lang="en-US" sz="1300" dirty="0">
                          <a:solidFill>
                            <a:srgbClr val="000000"/>
                          </a:solidFill>
                          <a:effectLst/>
                          <a:latin typeface="+mj-lt"/>
                        </a:rPr>
                        <a:t>{</a:t>
                      </a:r>
                      <a:r>
                        <a:rPr lang="en-US" sz="1300" b="1" dirty="0">
                          <a:solidFill>
                            <a:srgbClr val="000000"/>
                          </a:solidFill>
                          <a:effectLst/>
                          <a:latin typeface="+mj-lt"/>
                        </a:rPr>
                        <a:t>primary </a:t>
                      </a:r>
                      <a:r>
                        <a:rPr lang="en-US" sz="1300" dirty="0">
                          <a:solidFill>
                            <a:srgbClr val="000000"/>
                          </a:solidFill>
                          <a:effectLst/>
                          <a:latin typeface="+mj-lt"/>
                        </a:rPr>
                        <a:t>| </a:t>
                      </a:r>
                      <a:r>
                        <a:rPr lang="en-US" sz="1300" b="1" dirty="0">
                          <a:solidFill>
                            <a:srgbClr val="000000"/>
                          </a:solidFill>
                          <a:effectLst/>
                          <a:latin typeface="+mj-lt"/>
                        </a:rPr>
                        <a:t>secondary</a:t>
                      </a:r>
                      <a:r>
                        <a:rPr lang="en-US" sz="1300" dirty="0">
                          <a:solidFill>
                            <a:srgbClr val="000000"/>
                          </a:solidFill>
                          <a:effectLst/>
                          <a:latin typeface="+mj-lt"/>
                        </a:rPr>
                        <a:t>} [</a:t>
                      </a:r>
                      <a:r>
                        <a:rPr lang="en-US" sz="1300" b="1" dirty="0">
                          <a:solidFill>
                            <a:srgbClr val="000000"/>
                          </a:solidFill>
                          <a:effectLst/>
                          <a:latin typeface="+mj-lt"/>
                        </a:rPr>
                        <a:t>diameter </a:t>
                      </a:r>
                      <a:r>
                        <a:rPr lang="en-US" sz="1300" dirty="0">
                          <a:solidFill>
                            <a:srgbClr val="000000"/>
                          </a:solidFill>
                          <a:effectLst/>
                          <a:latin typeface="+mj-lt"/>
                        </a:rPr>
                        <a:t>diameter] </a:t>
                      </a:r>
                    </a:p>
                    <a:p>
                      <a:r>
                        <a:rPr lang="en-US" sz="1300" dirty="0">
                          <a:solidFill>
                            <a:srgbClr val="000000"/>
                          </a:solidFill>
                          <a:effectLst/>
                          <a:latin typeface="+mj-lt"/>
                        </a:rPr>
                        <a:t>OR </a:t>
                      </a:r>
                    </a:p>
                    <a:p>
                      <a:r>
                        <a:rPr lang="en-US" sz="1300" b="1" dirty="0">
                          <a:solidFill>
                            <a:srgbClr val="000000"/>
                          </a:solidFill>
                          <a:effectLst/>
                          <a:latin typeface="+mj-lt"/>
                        </a:rPr>
                        <a:t>spanning-tree vlan </a:t>
                      </a:r>
                      <a:r>
                        <a:rPr lang="en-US" sz="1300" dirty="0">
                          <a:solidFill>
                            <a:srgbClr val="000000"/>
                          </a:solidFill>
                          <a:effectLst/>
                          <a:latin typeface="+mj-lt"/>
                        </a:rPr>
                        <a:t>vlan-id </a:t>
                      </a:r>
                      <a:r>
                        <a:rPr lang="en-US" sz="1300" b="1" dirty="0">
                          <a:solidFill>
                            <a:srgbClr val="000000"/>
                          </a:solidFill>
                          <a:effectLst/>
                          <a:latin typeface="+mj-lt"/>
                        </a:rPr>
                        <a:t>priority </a:t>
                      </a:r>
                      <a:r>
                        <a:rPr lang="en-US" sz="1300" dirty="0">
                          <a:solidFill>
                            <a:srgbClr val="000000"/>
                          </a:solidFill>
                          <a:effectLst/>
                          <a:latin typeface="+mj-lt"/>
                        </a:rPr>
                        <a:t>priority </a:t>
                      </a:r>
                    </a:p>
                  </a:txBody>
                  <a:tcPr anchor="ctr"/>
                </a:tc>
                <a:extLst>
                  <a:ext uri="{0D108BD9-81ED-4DB2-BD59-A6C34878D82A}">
                    <a16:rowId xmlns:a16="http://schemas.microsoft.com/office/drawing/2014/main" val="145018854"/>
                  </a:ext>
                </a:extLst>
              </a:tr>
              <a:tr h="296960">
                <a:tc>
                  <a:txBody>
                    <a:bodyPr/>
                    <a:lstStyle/>
                    <a:p>
                      <a:r>
                        <a:rPr lang="en-US" sz="1300" dirty="0">
                          <a:solidFill>
                            <a:srgbClr val="000000"/>
                          </a:solidFill>
                          <a:effectLst/>
                          <a:latin typeface="+mj-lt"/>
                        </a:rPr>
                        <a:t>Configure the STP port cost </a:t>
                      </a:r>
                    </a:p>
                  </a:txBody>
                  <a:tcPr anchor="ctr"/>
                </a:tc>
                <a:tc>
                  <a:txBody>
                    <a:bodyPr/>
                    <a:lstStyle/>
                    <a:p>
                      <a:r>
                        <a:rPr lang="en-US" sz="1300" b="1" dirty="0">
                          <a:solidFill>
                            <a:srgbClr val="000000"/>
                          </a:solidFill>
                          <a:effectLst/>
                          <a:latin typeface="+mj-lt"/>
                        </a:rPr>
                        <a:t>spanning tree </a:t>
                      </a:r>
                      <a:r>
                        <a:rPr lang="en-US" sz="1300" dirty="0">
                          <a:solidFill>
                            <a:srgbClr val="000000"/>
                          </a:solidFill>
                          <a:effectLst/>
                          <a:latin typeface="+mj-lt"/>
                        </a:rPr>
                        <a:t>[</a:t>
                      </a:r>
                      <a:r>
                        <a:rPr lang="en-US" sz="1300" b="1" dirty="0">
                          <a:solidFill>
                            <a:srgbClr val="000000"/>
                          </a:solidFill>
                          <a:effectLst/>
                          <a:latin typeface="+mj-lt"/>
                        </a:rPr>
                        <a:t>vlan </a:t>
                      </a:r>
                      <a:r>
                        <a:rPr lang="en-US" sz="1300" dirty="0">
                          <a:solidFill>
                            <a:srgbClr val="000000"/>
                          </a:solidFill>
                          <a:effectLst/>
                          <a:latin typeface="+mj-lt"/>
                        </a:rPr>
                        <a:t>vlan-id] </a:t>
                      </a:r>
                      <a:r>
                        <a:rPr lang="en-US" sz="1300" b="1" dirty="0">
                          <a:solidFill>
                            <a:srgbClr val="000000"/>
                          </a:solidFill>
                          <a:effectLst/>
                          <a:latin typeface="+mj-lt"/>
                        </a:rPr>
                        <a:t>cost </a:t>
                      </a:r>
                      <a:r>
                        <a:rPr lang="en-US" sz="1300" dirty="0">
                          <a:solidFill>
                            <a:srgbClr val="000000"/>
                          </a:solidFill>
                          <a:effectLst/>
                          <a:latin typeface="+mj-lt"/>
                        </a:rPr>
                        <a:t>cost </a:t>
                      </a:r>
                    </a:p>
                  </a:txBody>
                  <a:tcPr anchor="ctr"/>
                </a:tc>
                <a:extLst>
                  <a:ext uri="{0D108BD9-81ED-4DB2-BD59-A6C34878D82A}">
                    <a16:rowId xmlns:a16="http://schemas.microsoft.com/office/drawing/2014/main" val="3835337507"/>
                  </a:ext>
                </a:extLst>
              </a:tr>
              <a:tr h="296960">
                <a:tc>
                  <a:txBody>
                    <a:bodyPr/>
                    <a:lstStyle/>
                    <a:p>
                      <a:r>
                        <a:rPr lang="en-US" sz="1300" dirty="0">
                          <a:solidFill>
                            <a:srgbClr val="000000"/>
                          </a:solidFill>
                          <a:effectLst/>
                          <a:latin typeface="+mj-lt"/>
                        </a:rPr>
                        <a:t>Configure the STP port priority on the downstream port </a:t>
                      </a:r>
                    </a:p>
                  </a:txBody>
                  <a:tcPr anchor="ctr"/>
                </a:tc>
                <a:tc>
                  <a:txBody>
                    <a:bodyPr/>
                    <a:lstStyle/>
                    <a:p>
                      <a:r>
                        <a:rPr lang="en-US" sz="1300" b="1" dirty="0">
                          <a:solidFill>
                            <a:srgbClr val="000000"/>
                          </a:solidFill>
                          <a:effectLst/>
                          <a:latin typeface="+mj-lt"/>
                        </a:rPr>
                        <a:t>spanning-tree </a:t>
                      </a:r>
                      <a:r>
                        <a:rPr lang="en-US" sz="1300" dirty="0">
                          <a:solidFill>
                            <a:srgbClr val="000000"/>
                          </a:solidFill>
                          <a:effectLst/>
                          <a:latin typeface="+mj-lt"/>
                        </a:rPr>
                        <a:t>[</a:t>
                      </a:r>
                      <a:r>
                        <a:rPr lang="en-US" sz="1300" b="1" dirty="0">
                          <a:solidFill>
                            <a:srgbClr val="000000"/>
                          </a:solidFill>
                          <a:effectLst/>
                          <a:latin typeface="+mj-lt"/>
                        </a:rPr>
                        <a:t>vlan </a:t>
                      </a:r>
                      <a:r>
                        <a:rPr lang="en-US" sz="1300" dirty="0">
                          <a:solidFill>
                            <a:srgbClr val="000000"/>
                          </a:solidFill>
                          <a:effectLst/>
                          <a:latin typeface="+mj-lt"/>
                        </a:rPr>
                        <a:t>vlan-id] </a:t>
                      </a:r>
                      <a:r>
                        <a:rPr lang="en-US" sz="1300" b="1" dirty="0">
                          <a:solidFill>
                            <a:srgbClr val="000000"/>
                          </a:solidFill>
                          <a:effectLst/>
                          <a:latin typeface="+mj-lt"/>
                        </a:rPr>
                        <a:t>port-priority </a:t>
                      </a:r>
                      <a:r>
                        <a:rPr lang="en-US" sz="1300" dirty="0">
                          <a:solidFill>
                            <a:srgbClr val="000000"/>
                          </a:solidFill>
                          <a:effectLst/>
                          <a:latin typeface="+mj-lt"/>
                        </a:rPr>
                        <a:t>priority </a:t>
                      </a:r>
                    </a:p>
                  </a:txBody>
                  <a:tcPr anchor="ctr"/>
                </a:tc>
                <a:extLst>
                  <a:ext uri="{0D108BD9-81ED-4DB2-BD59-A6C34878D82A}">
                    <a16:rowId xmlns:a16="http://schemas.microsoft.com/office/drawing/2014/main" val="2096644633"/>
                  </a:ext>
                </a:extLst>
              </a:tr>
              <a:tr h="296960">
                <a:tc>
                  <a:txBody>
                    <a:bodyPr/>
                    <a:lstStyle/>
                    <a:p>
                      <a:r>
                        <a:rPr lang="en-US" sz="1300" dirty="0">
                          <a:solidFill>
                            <a:srgbClr val="000000"/>
                          </a:solidFill>
                          <a:effectLst/>
                          <a:latin typeface="+mj-lt"/>
                        </a:rPr>
                        <a:t>Enable root guard on an interface </a:t>
                      </a:r>
                    </a:p>
                  </a:txBody>
                  <a:tcPr anchor="ctr"/>
                </a:tc>
                <a:tc>
                  <a:txBody>
                    <a:bodyPr/>
                    <a:lstStyle/>
                    <a:p>
                      <a:r>
                        <a:rPr lang="en-US" sz="1300" b="1" dirty="0">
                          <a:solidFill>
                            <a:srgbClr val="000000"/>
                          </a:solidFill>
                          <a:effectLst/>
                          <a:latin typeface="+mj-lt"/>
                        </a:rPr>
                        <a:t>spanning-tree guard root </a:t>
                      </a:r>
                      <a:endParaRPr lang="en-US" sz="1300" dirty="0">
                        <a:solidFill>
                          <a:srgbClr val="000000"/>
                        </a:solidFill>
                        <a:effectLst/>
                        <a:latin typeface="+mj-lt"/>
                      </a:endParaRPr>
                    </a:p>
                  </a:txBody>
                  <a:tcPr anchor="ctr"/>
                </a:tc>
                <a:extLst>
                  <a:ext uri="{0D108BD9-81ED-4DB2-BD59-A6C34878D82A}">
                    <a16:rowId xmlns:a16="http://schemas.microsoft.com/office/drawing/2014/main" val="178654664"/>
                  </a:ext>
                </a:extLst>
              </a:tr>
              <a:tr h="622396">
                <a:tc>
                  <a:txBody>
                    <a:bodyPr/>
                    <a:lstStyle/>
                    <a:p>
                      <a:r>
                        <a:rPr lang="en-US" sz="1300" dirty="0">
                          <a:solidFill>
                            <a:srgbClr val="000000"/>
                          </a:solidFill>
                          <a:effectLst/>
                          <a:latin typeface="+mj-lt"/>
                        </a:rPr>
                        <a:t>Enable STP portfast globally, for a specific port, or for a trunk port </a:t>
                      </a:r>
                    </a:p>
                  </a:txBody>
                  <a:tcPr anchor="ctr"/>
                </a:tc>
                <a:tc>
                  <a:txBody>
                    <a:bodyPr/>
                    <a:lstStyle/>
                    <a:p>
                      <a:r>
                        <a:rPr lang="en-US" sz="1300" b="1" dirty="0">
                          <a:solidFill>
                            <a:srgbClr val="000000"/>
                          </a:solidFill>
                          <a:effectLst/>
                          <a:latin typeface="+mj-lt"/>
                        </a:rPr>
                        <a:t>spanning-tree portfast default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portfast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portfast trunk </a:t>
                      </a:r>
                      <a:endParaRPr lang="en-US" sz="1300" dirty="0">
                        <a:solidFill>
                          <a:srgbClr val="000000"/>
                        </a:solidFill>
                        <a:effectLst/>
                        <a:latin typeface="+mj-lt"/>
                      </a:endParaRPr>
                    </a:p>
                  </a:txBody>
                  <a:tcPr anchor="ctr"/>
                </a:tc>
                <a:extLst>
                  <a:ext uri="{0D108BD9-81ED-4DB2-BD59-A6C34878D82A}">
                    <a16:rowId xmlns:a16="http://schemas.microsoft.com/office/drawing/2014/main" val="10002"/>
                  </a:ext>
                </a:extLst>
              </a:tr>
              <a:tr h="402727">
                <a:tc>
                  <a:txBody>
                    <a:bodyPr/>
                    <a:lstStyle/>
                    <a:p>
                      <a:r>
                        <a:rPr lang="en-US" sz="1300" dirty="0">
                          <a:solidFill>
                            <a:srgbClr val="000000"/>
                          </a:solidFill>
                          <a:effectLst/>
                          <a:latin typeface="+mj-lt"/>
                        </a:rPr>
                        <a:t>Enable BPDU guard globally or for a specific switch port </a:t>
                      </a:r>
                    </a:p>
                  </a:txBody>
                  <a:tcPr anchor="ctr"/>
                </a:tc>
                <a:tc>
                  <a:txBody>
                    <a:bodyPr/>
                    <a:lstStyle/>
                    <a:p>
                      <a:r>
                        <a:rPr lang="en-US" sz="1300" b="1" dirty="0">
                          <a:solidFill>
                            <a:srgbClr val="000000"/>
                          </a:solidFill>
                          <a:effectLst/>
                          <a:latin typeface="+mj-lt"/>
                        </a:rPr>
                        <a:t>spanning-tree portfast bpduguard default </a:t>
                      </a:r>
                      <a:endParaRPr lang="en-US" sz="1300" dirty="0">
                        <a:solidFill>
                          <a:srgbClr val="000000"/>
                        </a:solidFill>
                        <a:effectLst/>
                        <a:latin typeface="+mj-lt"/>
                      </a:endParaRPr>
                    </a:p>
                    <a:p>
                      <a:r>
                        <a:rPr lang="en-US" sz="1300" dirty="0">
                          <a:solidFill>
                            <a:srgbClr val="000000"/>
                          </a:solidFill>
                          <a:effectLst/>
                          <a:latin typeface="+mj-lt"/>
                        </a:rPr>
                        <a:t>OR</a:t>
                      </a:r>
                      <a:br>
                        <a:rPr lang="en-US" sz="1300" dirty="0">
                          <a:solidFill>
                            <a:srgbClr val="000000"/>
                          </a:solidFill>
                          <a:effectLst/>
                          <a:latin typeface="+mj-lt"/>
                        </a:rPr>
                      </a:br>
                      <a:r>
                        <a:rPr lang="en-US" sz="1300" b="1" dirty="0">
                          <a:solidFill>
                            <a:srgbClr val="000000"/>
                          </a:solidFill>
                          <a:effectLst/>
                          <a:latin typeface="+mj-lt"/>
                        </a:rPr>
                        <a:t>spanning-tree bpduguard </a:t>
                      </a:r>
                      <a:r>
                        <a:rPr lang="en-US" sz="1300" dirty="0">
                          <a:solidFill>
                            <a:srgbClr val="000000"/>
                          </a:solidFill>
                          <a:effectLst/>
                          <a:latin typeface="+mj-lt"/>
                        </a:rPr>
                        <a:t>{</a:t>
                      </a:r>
                      <a:r>
                        <a:rPr lang="en-US" sz="1300" b="1" dirty="0">
                          <a:solidFill>
                            <a:srgbClr val="000000"/>
                          </a:solidFill>
                          <a:effectLst/>
                          <a:latin typeface="+mj-lt"/>
                        </a:rPr>
                        <a:t>enable </a:t>
                      </a:r>
                      <a:r>
                        <a:rPr lang="en-US" sz="1300" dirty="0">
                          <a:solidFill>
                            <a:srgbClr val="000000"/>
                          </a:solidFill>
                          <a:effectLst/>
                          <a:latin typeface="+mj-lt"/>
                        </a:rPr>
                        <a:t>| </a:t>
                      </a:r>
                      <a:r>
                        <a:rPr lang="en-US" sz="1300" b="1" dirty="0">
                          <a:solidFill>
                            <a:srgbClr val="000000"/>
                          </a:solidFill>
                          <a:effectLst/>
                          <a:latin typeface="+mj-lt"/>
                        </a:rPr>
                        <a:t>disable</a:t>
                      </a:r>
                      <a:r>
                        <a:rPr lang="en-US" sz="1300" dirty="0">
                          <a:solidFill>
                            <a:srgbClr val="000000"/>
                          </a:solidFill>
                          <a:effectLst/>
                          <a:latin typeface="+mj-lt"/>
                        </a:rPr>
                        <a:t>} </a:t>
                      </a: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82572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3 (Cont.)</a:t>
            </a:r>
          </a:p>
        </p:txBody>
      </p:sp>
      <p:graphicFrame>
        <p:nvGraphicFramePr>
          <p:cNvPr id="2" name="Table 1"/>
          <p:cNvGraphicFramePr>
            <a:graphicFrameLocks noGrp="1"/>
          </p:cNvGraphicFramePr>
          <p:nvPr>
            <p:extLst>
              <p:ext uri="{D42A27DB-BD31-4B8C-83A1-F6EECF244321}">
                <p14:modId xmlns:p14="http://schemas.microsoft.com/office/powerpoint/2010/main" val="2721168475"/>
              </p:ext>
            </p:extLst>
          </p:nvPr>
        </p:nvGraphicFramePr>
        <p:xfrm>
          <a:off x="220370" y="661243"/>
          <a:ext cx="8446477" cy="4023360"/>
        </p:xfrm>
        <a:graphic>
          <a:graphicData uri="http://schemas.openxmlformats.org/drawingml/2006/table">
            <a:tbl>
              <a:tblPr firstRow="1" bandRow="1">
                <a:tableStyleId>{5C22544A-7EE6-4342-B048-85BDC9FD1C3A}</a:tableStyleId>
              </a:tblPr>
              <a:tblGrid>
                <a:gridCol w="3797464">
                  <a:extLst>
                    <a:ext uri="{9D8B030D-6E8A-4147-A177-3AD203B41FA5}">
                      <a16:colId xmlns:a16="http://schemas.microsoft.com/office/drawing/2014/main" val="20000"/>
                    </a:ext>
                  </a:extLst>
                </a:gridCol>
                <a:gridCol w="4649013">
                  <a:extLst>
                    <a:ext uri="{9D8B030D-6E8A-4147-A177-3AD203B41FA5}">
                      <a16:colId xmlns:a16="http://schemas.microsoft.com/office/drawing/2014/main" val="20001"/>
                    </a:ext>
                  </a:extLst>
                </a:gridCol>
              </a:tblGrid>
              <a:tr h="303141">
                <a:tc>
                  <a:txBody>
                    <a:bodyPr/>
                    <a:lstStyle/>
                    <a:p>
                      <a:r>
                        <a:rPr lang="en-US" dirty="0"/>
                        <a:t>Task</a:t>
                      </a:r>
                    </a:p>
                  </a:txBody>
                  <a:tcPr/>
                </a:tc>
                <a:tc>
                  <a:txBody>
                    <a:bodyPr/>
                    <a:lstStyle/>
                    <a:p>
                      <a:r>
                        <a:rPr lang="en-US" sz="1400" b="1" i="0" u="none" strike="noStrike" kern="1200" baseline="0" dirty="0">
                          <a:solidFill>
                            <a:schemeClr val="lt1"/>
                          </a:solidFill>
                          <a:latin typeface="+mn-lt"/>
                          <a:ea typeface="+mn-ea"/>
                          <a:cs typeface="+mn-cs"/>
                        </a:rPr>
                        <a:t>Command Syntax</a:t>
                      </a:r>
                      <a:endParaRPr lang="en-US" dirty="0"/>
                    </a:p>
                  </a:txBody>
                  <a:tcPr/>
                </a:tc>
                <a:extLst>
                  <a:ext uri="{0D108BD9-81ED-4DB2-BD59-A6C34878D82A}">
                    <a16:rowId xmlns:a16="http://schemas.microsoft.com/office/drawing/2014/main" val="10000"/>
                  </a:ext>
                </a:extLst>
              </a:tr>
              <a:tr h="402727">
                <a:tc>
                  <a:txBody>
                    <a:bodyPr/>
                    <a:lstStyle/>
                    <a:p>
                      <a:r>
                        <a:rPr lang="en-US" sz="1300" dirty="0">
                          <a:solidFill>
                            <a:srgbClr val="000000"/>
                          </a:solidFill>
                          <a:effectLst/>
                          <a:latin typeface="+mj-lt"/>
                        </a:rPr>
                        <a:t>Enable BPDU guard globally or for a specific interface </a:t>
                      </a:r>
                    </a:p>
                  </a:txBody>
                  <a:tcPr anchor="ctr"/>
                </a:tc>
                <a:tc>
                  <a:txBody>
                    <a:bodyPr/>
                    <a:lstStyle/>
                    <a:p>
                      <a:r>
                        <a:rPr lang="en-US" sz="1300" b="1" dirty="0">
                          <a:solidFill>
                            <a:srgbClr val="000000"/>
                          </a:solidFill>
                          <a:effectLst/>
                          <a:latin typeface="+mj-lt"/>
                        </a:rPr>
                        <a:t>spanning-tree portfast bpdufilter default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bpdufilter enable </a:t>
                      </a:r>
                      <a:endParaRPr lang="en-US" sz="1300" dirty="0">
                        <a:solidFill>
                          <a:srgbClr val="000000"/>
                        </a:solidFill>
                        <a:effectLst/>
                        <a:latin typeface="+mj-lt"/>
                      </a:endParaRPr>
                    </a:p>
                  </a:txBody>
                  <a:tcPr anchor="ctr"/>
                </a:tc>
                <a:extLst>
                  <a:ext uri="{0D108BD9-81ED-4DB2-BD59-A6C34878D82A}">
                    <a16:rowId xmlns:a16="http://schemas.microsoft.com/office/drawing/2014/main" val="145018854"/>
                  </a:ext>
                </a:extLst>
              </a:tr>
              <a:tr h="296960">
                <a:tc>
                  <a:txBody>
                    <a:bodyPr/>
                    <a:lstStyle/>
                    <a:p>
                      <a:r>
                        <a:rPr lang="en-US" sz="1300" dirty="0">
                          <a:solidFill>
                            <a:srgbClr val="000000"/>
                          </a:solidFill>
                          <a:effectLst/>
                          <a:latin typeface="+mj-lt"/>
                        </a:rPr>
                        <a:t>Enable STP loop guard globally or for a specific interface </a:t>
                      </a:r>
                    </a:p>
                  </a:txBody>
                  <a:tcPr anchor="ctr"/>
                </a:tc>
                <a:tc>
                  <a:txBody>
                    <a:bodyPr/>
                    <a:lstStyle/>
                    <a:p>
                      <a:r>
                        <a:rPr lang="en-US" sz="1300" b="1" dirty="0">
                          <a:solidFill>
                            <a:srgbClr val="000000"/>
                          </a:solidFill>
                          <a:effectLst/>
                          <a:latin typeface="+mj-lt"/>
                        </a:rPr>
                        <a:t>spanning-tree loopguard default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guard loop </a:t>
                      </a:r>
                      <a:endParaRPr lang="en-US" sz="1300" dirty="0">
                        <a:solidFill>
                          <a:srgbClr val="000000"/>
                        </a:solidFill>
                        <a:effectLst/>
                        <a:latin typeface="+mj-lt"/>
                      </a:endParaRPr>
                    </a:p>
                  </a:txBody>
                  <a:tcPr anchor="ctr"/>
                </a:tc>
                <a:extLst>
                  <a:ext uri="{0D108BD9-81ED-4DB2-BD59-A6C34878D82A}">
                    <a16:rowId xmlns:a16="http://schemas.microsoft.com/office/drawing/2014/main" val="3835337507"/>
                  </a:ext>
                </a:extLst>
              </a:tr>
              <a:tr h="296960">
                <a:tc>
                  <a:txBody>
                    <a:bodyPr/>
                    <a:lstStyle/>
                    <a:p>
                      <a:r>
                        <a:rPr lang="en-US" sz="1300" dirty="0">
                          <a:solidFill>
                            <a:srgbClr val="000000"/>
                          </a:solidFill>
                          <a:effectLst/>
                          <a:latin typeface="+mj-lt"/>
                        </a:rPr>
                        <a:t>Enable automatic error recovery for BPDU guard. </a:t>
                      </a:r>
                    </a:p>
                  </a:txBody>
                  <a:tcPr anchor="ctr"/>
                </a:tc>
                <a:tc>
                  <a:txBody>
                    <a:bodyPr/>
                    <a:lstStyle/>
                    <a:p>
                      <a:r>
                        <a:rPr lang="en-US" sz="1300" b="1" dirty="0">
                          <a:solidFill>
                            <a:srgbClr val="000000"/>
                          </a:solidFill>
                          <a:effectLst/>
                          <a:latin typeface="+mj-lt"/>
                        </a:rPr>
                        <a:t>errdisable recovery cause bpduguard </a:t>
                      </a:r>
                      <a:endParaRPr lang="en-US" sz="1300" dirty="0">
                        <a:solidFill>
                          <a:srgbClr val="000000"/>
                        </a:solidFill>
                        <a:effectLst/>
                        <a:latin typeface="+mj-lt"/>
                      </a:endParaRPr>
                    </a:p>
                  </a:txBody>
                  <a:tcPr anchor="ctr"/>
                </a:tc>
                <a:extLst>
                  <a:ext uri="{0D108BD9-81ED-4DB2-BD59-A6C34878D82A}">
                    <a16:rowId xmlns:a16="http://schemas.microsoft.com/office/drawing/2014/main" val="2096644633"/>
                  </a:ext>
                </a:extLst>
              </a:tr>
              <a:tr h="296960">
                <a:tc>
                  <a:txBody>
                    <a:bodyPr/>
                    <a:lstStyle/>
                    <a:p>
                      <a:r>
                        <a:rPr lang="en-US" sz="1300" dirty="0">
                          <a:solidFill>
                            <a:srgbClr val="000000"/>
                          </a:solidFill>
                          <a:effectLst/>
                          <a:latin typeface="+mj-lt"/>
                        </a:rPr>
                        <a:t>Enable BPDU guard globally or for a specific interface </a:t>
                      </a:r>
                    </a:p>
                  </a:txBody>
                  <a:tcPr anchor="ctr"/>
                </a:tc>
                <a:tc>
                  <a:txBody>
                    <a:bodyPr/>
                    <a:lstStyle/>
                    <a:p>
                      <a:r>
                        <a:rPr lang="en-US" sz="1300" b="1" dirty="0">
                          <a:solidFill>
                            <a:srgbClr val="000000"/>
                          </a:solidFill>
                          <a:effectLst/>
                          <a:latin typeface="+mj-lt"/>
                        </a:rPr>
                        <a:t>spanning-tree portfast bpdufilter default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bpdufilter enable </a:t>
                      </a:r>
                      <a:endParaRPr lang="en-US" sz="1300" dirty="0">
                        <a:solidFill>
                          <a:srgbClr val="000000"/>
                        </a:solidFill>
                        <a:effectLst/>
                        <a:latin typeface="+mj-lt"/>
                      </a:endParaRPr>
                    </a:p>
                  </a:txBody>
                  <a:tcPr anchor="ctr"/>
                </a:tc>
                <a:extLst>
                  <a:ext uri="{0D108BD9-81ED-4DB2-BD59-A6C34878D82A}">
                    <a16:rowId xmlns:a16="http://schemas.microsoft.com/office/drawing/2014/main" val="178654664"/>
                  </a:ext>
                </a:extLst>
              </a:tr>
              <a:tr h="622396">
                <a:tc>
                  <a:txBody>
                    <a:bodyPr/>
                    <a:lstStyle/>
                    <a:p>
                      <a:r>
                        <a:rPr lang="en-US" sz="1300" dirty="0">
                          <a:solidFill>
                            <a:srgbClr val="000000"/>
                          </a:solidFill>
                          <a:effectLst/>
                          <a:latin typeface="+mj-lt"/>
                        </a:rPr>
                        <a:t>Enable STP loop guard globally or for a specific interface </a:t>
                      </a:r>
                    </a:p>
                  </a:txBody>
                  <a:tcPr anchor="ctr"/>
                </a:tc>
                <a:tc>
                  <a:txBody>
                    <a:bodyPr/>
                    <a:lstStyle/>
                    <a:p>
                      <a:r>
                        <a:rPr lang="en-US" sz="1300" b="1" dirty="0">
                          <a:solidFill>
                            <a:srgbClr val="000000"/>
                          </a:solidFill>
                          <a:effectLst/>
                          <a:latin typeface="+mj-lt"/>
                        </a:rPr>
                        <a:t>spanning-tree loopguard default </a:t>
                      </a:r>
                      <a:endParaRPr lang="en-US" sz="1300" dirty="0">
                        <a:solidFill>
                          <a:srgbClr val="000000"/>
                        </a:solidFill>
                        <a:effectLst/>
                        <a:latin typeface="+mj-lt"/>
                      </a:endParaRPr>
                    </a:p>
                    <a:p>
                      <a:r>
                        <a:rPr lang="en-US" sz="1300" dirty="0">
                          <a:solidFill>
                            <a:srgbClr val="000000"/>
                          </a:solidFill>
                          <a:effectLst/>
                          <a:latin typeface="+mj-lt"/>
                        </a:rPr>
                        <a:t>OR </a:t>
                      </a:r>
                    </a:p>
                    <a:p>
                      <a:r>
                        <a:rPr lang="en-US" sz="1300" b="1" dirty="0">
                          <a:solidFill>
                            <a:srgbClr val="000000"/>
                          </a:solidFill>
                          <a:effectLst/>
                          <a:latin typeface="+mj-lt"/>
                        </a:rPr>
                        <a:t>spanning-tree guard loop </a:t>
                      </a:r>
                      <a:endParaRPr lang="en-US" sz="1300" dirty="0">
                        <a:solidFill>
                          <a:srgbClr val="000000"/>
                        </a:solidFill>
                        <a:effectLst/>
                        <a:latin typeface="+mj-lt"/>
                      </a:endParaRPr>
                    </a:p>
                  </a:txBody>
                  <a:tcPr anchor="ctr"/>
                </a:tc>
                <a:extLst>
                  <a:ext uri="{0D108BD9-81ED-4DB2-BD59-A6C34878D82A}">
                    <a16:rowId xmlns:a16="http://schemas.microsoft.com/office/drawing/2014/main" val="10002"/>
                  </a:ext>
                </a:extLst>
              </a:tr>
              <a:tr h="402727">
                <a:tc>
                  <a:txBody>
                    <a:bodyPr/>
                    <a:lstStyle/>
                    <a:p>
                      <a:r>
                        <a:rPr lang="en-US" sz="1300" dirty="0">
                          <a:solidFill>
                            <a:srgbClr val="000000"/>
                          </a:solidFill>
                          <a:effectLst/>
                          <a:latin typeface="+mj-lt"/>
                        </a:rPr>
                        <a:t>Enable automatic error recovery for BPDU guard. </a:t>
                      </a:r>
                    </a:p>
                  </a:txBody>
                  <a:tcPr anchor="ctr"/>
                </a:tc>
                <a:tc>
                  <a:txBody>
                    <a:bodyPr/>
                    <a:lstStyle/>
                    <a:p>
                      <a:r>
                        <a:rPr lang="en-US" sz="1300" b="1" dirty="0">
                          <a:solidFill>
                            <a:srgbClr val="000000"/>
                          </a:solidFill>
                          <a:effectLst/>
                          <a:latin typeface="+mj-lt"/>
                        </a:rPr>
                        <a:t>errdisable recovery cause bpduguard </a:t>
                      </a:r>
                      <a:endParaRPr lang="en-US" sz="1300" dirty="0">
                        <a:solidFill>
                          <a:srgbClr val="000000"/>
                        </a:solidFill>
                        <a:effectLst/>
                        <a:latin typeface="+mj-lt"/>
                      </a:endParaRPr>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66332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3 (Cont.)</a:t>
            </a:r>
          </a:p>
        </p:txBody>
      </p:sp>
      <p:graphicFrame>
        <p:nvGraphicFramePr>
          <p:cNvPr id="2" name="Table 1"/>
          <p:cNvGraphicFramePr>
            <a:graphicFrameLocks noGrp="1"/>
          </p:cNvGraphicFramePr>
          <p:nvPr>
            <p:extLst>
              <p:ext uri="{D42A27DB-BD31-4B8C-83A1-F6EECF244321}">
                <p14:modId xmlns:p14="http://schemas.microsoft.com/office/powerpoint/2010/main" val="3731900502"/>
              </p:ext>
            </p:extLst>
          </p:nvPr>
        </p:nvGraphicFramePr>
        <p:xfrm>
          <a:off x="348761" y="1116659"/>
          <a:ext cx="8446477" cy="2621280"/>
        </p:xfrm>
        <a:graphic>
          <a:graphicData uri="http://schemas.openxmlformats.org/drawingml/2006/table">
            <a:tbl>
              <a:tblPr firstRow="1" bandRow="1">
                <a:tableStyleId>{5C22544A-7EE6-4342-B048-85BDC9FD1C3A}</a:tableStyleId>
              </a:tblPr>
              <a:tblGrid>
                <a:gridCol w="3797464">
                  <a:extLst>
                    <a:ext uri="{9D8B030D-6E8A-4147-A177-3AD203B41FA5}">
                      <a16:colId xmlns:a16="http://schemas.microsoft.com/office/drawing/2014/main" val="20000"/>
                    </a:ext>
                  </a:extLst>
                </a:gridCol>
                <a:gridCol w="4649013">
                  <a:extLst>
                    <a:ext uri="{9D8B030D-6E8A-4147-A177-3AD203B41FA5}">
                      <a16:colId xmlns:a16="http://schemas.microsoft.com/office/drawing/2014/main" val="20001"/>
                    </a:ext>
                  </a:extLst>
                </a:gridCol>
              </a:tblGrid>
              <a:tr h="296643">
                <a:tc>
                  <a:txBody>
                    <a:bodyPr/>
                    <a:lstStyle/>
                    <a:p>
                      <a:r>
                        <a:rPr lang="en-US" dirty="0"/>
                        <a:t>Task</a:t>
                      </a:r>
                    </a:p>
                  </a:txBody>
                  <a:tcPr/>
                </a:tc>
                <a:tc>
                  <a:txBody>
                    <a:bodyPr/>
                    <a:lstStyle/>
                    <a:p>
                      <a:r>
                        <a:rPr lang="en-US" sz="1400" b="1" i="0" u="none" strike="noStrike" kern="1200" baseline="0" dirty="0">
                          <a:solidFill>
                            <a:schemeClr val="lt1"/>
                          </a:solidFill>
                          <a:latin typeface="+mn-lt"/>
                          <a:ea typeface="+mn-ea"/>
                          <a:cs typeface="+mn-cs"/>
                        </a:rPr>
                        <a:t>Command Syntax</a:t>
                      </a:r>
                      <a:endParaRPr lang="en-US" dirty="0"/>
                    </a:p>
                  </a:txBody>
                  <a:tcPr/>
                </a:tc>
                <a:extLst>
                  <a:ext uri="{0D108BD9-81ED-4DB2-BD59-A6C34878D82A}">
                    <a16:rowId xmlns:a16="http://schemas.microsoft.com/office/drawing/2014/main" val="10000"/>
                  </a:ext>
                </a:extLst>
              </a:tr>
              <a:tr h="344588">
                <a:tc>
                  <a:txBody>
                    <a:bodyPr/>
                    <a:lstStyle/>
                    <a:p>
                      <a:r>
                        <a:rPr lang="en-US" sz="1600" dirty="0">
                          <a:solidFill>
                            <a:srgbClr val="000000"/>
                          </a:solidFill>
                          <a:effectLst/>
                          <a:latin typeface="+mj-lt"/>
                        </a:rPr>
                        <a:t>Change the automatic error recovery time </a:t>
                      </a:r>
                    </a:p>
                  </a:txBody>
                  <a:tcPr anchor="ctr"/>
                </a:tc>
                <a:tc>
                  <a:txBody>
                    <a:bodyPr/>
                    <a:lstStyle/>
                    <a:p>
                      <a:r>
                        <a:rPr lang="en-US" sz="1600" b="1" dirty="0">
                          <a:solidFill>
                            <a:srgbClr val="000000"/>
                          </a:solidFill>
                          <a:effectLst/>
                          <a:latin typeface="+mj-lt"/>
                        </a:rPr>
                        <a:t>errdisable recovery interval </a:t>
                      </a:r>
                      <a:r>
                        <a:rPr lang="en-US" sz="1600" dirty="0">
                          <a:solidFill>
                            <a:srgbClr val="000000"/>
                          </a:solidFill>
                          <a:effectLst/>
                          <a:latin typeface="+mj-lt"/>
                        </a:rPr>
                        <a:t>time-seconds </a:t>
                      </a:r>
                    </a:p>
                  </a:txBody>
                  <a:tcPr anchor="ctr"/>
                </a:tc>
                <a:extLst>
                  <a:ext uri="{0D108BD9-81ED-4DB2-BD59-A6C34878D82A}">
                    <a16:rowId xmlns:a16="http://schemas.microsoft.com/office/drawing/2014/main" val="3835337507"/>
                  </a:ext>
                </a:extLst>
              </a:tr>
              <a:tr h="452006">
                <a:tc>
                  <a:txBody>
                    <a:bodyPr/>
                    <a:lstStyle/>
                    <a:p>
                      <a:r>
                        <a:rPr lang="en-US" sz="1600" dirty="0">
                          <a:solidFill>
                            <a:srgbClr val="000000"/>
                          </a:solidFill>
                          <a:effectLst/>
                          <a:latin typeface="+mj-lt"/>
                        </a:rPr>
                        <a:t>Enable UDLD globally or for a specific port </a:t>
                      </a:r>
                    </a:p>
                  </a:txBody>
                  <a:tcPr anchor="ctr"/>
                </a:tc>
                <a:tc>
                  <a:txBody>
                    <a:bodyPr/>
                    <a:lstStyle/>
                    <a:p>
                      <a:r>
                        <a:rPr lang="en-US" sz="1600" b="1" dirty="0">
                          <a:solidFill>
                            <a:srgbClr val="000000"/>
                          </a:solidFill>
                          <a:effectLst/>
                          <a:latin typeface="+mj-lt"/>
                        </a:rPr>
                        <a:t>udld enable </a:t>
                      </a:r>
                      <a:r>
                        <a:rPr lang="en-US" sz="1600" dirty="0">
                          <a:solidFill>
                            <a:srgbClr val="000000"/>
                          </a:solidFill>
                          <a:effectLst/>
                          <a:latin typeface="+mj-lt"/>
                        </a:rPr>
                        <a:t>[</a:t>
                      </a:r>
                      <a:r>
                        <a:rPr lang="en-US" sz="1600" b="1" dirty="0">
                          <a:solidFill>
                            <a:srgbClr val="000000"/>
                          </a:solidFill>
                          <a:effectLst/>
                          <a:latin typeface="+mj-lt"/>
                        </a:rPr>
                        <a:t>aggressive</a:t>
                      </a:r>
                      <a:r>
                        <a:rPr lang="en-US" sz="1600" dirty="0">
                          <a:solidFill>
                            <a:srgbClr val="000000"/>
                          </a:solidFill>
                          <a:effectLst/>
                          <a:latin typeface="+mj-lt"/>
                        </a:rPr>
                        <a:t>] OR</a:t>
                      </a:r>
                      <a:br>
                        <a:rPr lang="en-US" sz="1600" dirty="0">
                          <a:solidFill>
                            <a:srgbClr val="000000"/>
                          </a:solidFill>
                          <a:effectLst/>
                          <a:latin typeface="+mj-lt"/>
                        </a:rPr>
                      </a:br>
                      <a:r>
                        <a:rPr lang="en-US" sz="1600" b="1" dirty="0">
                          <a:solidFill>
                            <a:srgbClr val="000000"/>
                          </a:solidFill>
                          <a:effectLst/>
                          <a:latin typeface="+mj-lt"/>
                        </a:rPr>
                        <a:t>udld port </a:t>
                      </a:r>
                      <a:r>
                        <a:rPr lang="en-US" sz="1600" dirty="0">
                          <a:solidFill>
                            <a:srgbClr val="000000"/>
                          </a:solidFill>
                          <a:effectLst/>
                          <a:latin typeface="+mj-lt"/>
                        </a:rPr>
                        <a:t>[</a:t>
                      </a:r>
                      <a:r>
                        <a:rPr lang="en-US" sz="1600" b="1" dirty="0">
                          <a:solidFill>
                            <a:srgbClr val="000000"/>
                          </a:solidFill>
                          <a:effectLst/>
                          <a:latin typeface="+mj-lt"/>
                        </a:rPr>
                        <a:t>aggressive</a:t>
                      </a:r>
                      <a:r>
                        <a:rPr lang="en-US" sz="1600" dirty="0">
                          <a:solidFill>
                            <a:srgbClr val="000000"/>
                          </a:solidFill>
                          <a:effectLst/>
                          <a:latin typeface="+mj-lt"/>
                        </a:rPr>
                        <a:t>] </a:t>
                      </a:r>
                    </a:p>
                  </a:txBody>
                  <a:tcPr anchor="ctr"/>
                </a:tc>
                <a:extLst>
                  <a:ext uri="{0D108BD9-81ED-4DB2-BD59-A6C34878D82A}">
                    <a16:rowId xmlns:a16="http://schemas.microsoft.com/office/drawing/2014/main" val="2096644633"/>
                  </a:ext>
                </a:extLst>
              </a:tr>
              <a:tr h="454623">
                <a:tc>
                  <a:txBody>
                    <a:bodyPr/>
                    <a:lstStyle/>
                    <a:p>
                      <a:r>
                        <a:rPr lang="en-US" sz="1600" dirty="0">
                          <a:solidFill>
                            <a:srgbClr val="000000"/>
                          </a:solidFill>
                          <a:effectLst/>
                          <a:latin typeface="+mj-lt"/>
                        </a:rPr>
                        <a:t>Display the list of STP ports in an inconsistent state </a:t>
                      </a:r>
                    </a:p>
                  </a:txBody>
                  <a:tcPr anchor="ctr"/>
                </a:tc>
                <a:tc>
                  <a:txBody>
                    <a:bodyPr/>
                    <a:lstStyle/>
                    <a:p>
                      <a:r>
                        <a:rPr lang="en-US" sz="1600" b="1" dirty="0">
                          <a:solidFill>
                            <a:srgbClr val="000000"/>
                          </a:solidFill>
                          <a:effectLst/>
                          <a:latin typeface="+mj-lt"/>
                        </a:rPr>
                        <a:t>show spanning-tree inconsistentports</a:t>
                      </a:r>
                      <a:endParaRPr lang="en-US" sz="1600" dirty="0">
                        <a:solidFill>
                          <a:srgbClr val="000000"/>
                        </a:solidFill>
                        <a:effectLst/>
                        <a:latin typeface="+mj-lt"/>
                      </a:endParaRPr>
                    </a:p>
                  </a:txBody>
                  <a:tcPr anchor="ctr"/>
                </a:tc>
                <a:extLst>
                  <a:ext uri="{0D108BD9-81ED-4DB2-BD59-A6C34878D82A}">
                    <a16:rowId xmlns:a16="http://schemas.microsoft.com/office/drawing/2014/main" val="178654664"/>
                  </a:ext>
                </a:extLst>
              </a:tr>
              <a:tr h="403739">
                <a:tc>
                  <a:txBody>
                    <a:bodyPr/>
                    <a:lstStyle/>
                    <a:p>
                      <a:r>
                        <a:rPr lang="en-US" sz="1600" dirty="0">
                          <a:solidFill>
                            <a:srgbClr val="000000"/>
                          </a:solidFill>
                          <a:effectLst/>
                          <a:latin typeface="+mj-lt"/>
                        </a:rPr>
                        <a:t>Display the list of neighbor devices running UDLD </a:t>
                      </a:r>
                    </a:p>
                  </a:txBody>
                  <a:tcPr anchor="ctr"/>
                </a:tc>
                <a:tc>
                  <a:txBody>
                    <a:bodyPr/>
                    <a:lstStyle/>
                    <a:p>
                      <a:r>
                        <a:rPr lang="en-US" sz="1600" b="1" dirty="0">
                          <a:solidFill>
                            <a:srgbClr val="000000"/>
                          </a:solidFill>
                          <a:effectLst/>
                          <a:latin typeface="+mj-lt"/>
                        </a:rPr>
                        <a:t>show udld neighbors</a:t>
                      </a:r>
                    </a:p>
                  </a:txBody>
                  <a:tcPr anchor="ct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48772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199479016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STP Topology Tuning</a:t>
            </a:r>
            <a:br>
              <a:rPr lang="en-US" dirty="0"/>
            </a:br>
            <a:r>
              <a:rPr lang="en-US" sz="2400" dirty="0"/>
              <a:t>Root Bridge Placement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8186751" cy="1262941"/>
          </a:xfrm>
        </p:spPr>
        <p:txBody>
          <a:bodyPr/>
          <a:lstStyle/>
          <a:p>
            <a:pPr algn="l" eaLnBrk="0" hangingPunct="0"/>
            <a:r>
              <a:rPr lang="en-US" sz="1600" dirty="0">
                <a:solidFill>
                  <a:srgbClr val="000000"/>
                </a:solidFill>
              </a:rPr>
              <a:t>To ensure root bridge placement set the system priority on:</a:t>
            </a:r>
          </a:p>
          <a:p>
            <a:pPr marL="285750" indent="-285750" algn="l" eaLnBrk="0" hangingPunct="0">
              <a:buFont typeface="Arial" panose="020B0604020202020204" pitchFamily="34" charset="0"/>
              <a:buChar char="•"/>
            </a:pPr>
            <a:r>
              <a:rPr lang="en-US" sz="1600" dirty="0">
                <a:solidFill>
                  <a:srgbClr val="000000"/>
                </a:solidFill>
              </a:rPr>
              <a:t>The root bridge to the lowest value</a:t>
            </a:r>
          </a:p>
          <a:p>
            <a:pPr marL="285750" indent="-285750" algn="l" eaLnBrk="0" hangingPunct="0">
              <a:buFont typeface="Arial" panose="020B0604020202020204" pitchFamily="34" charset="0"/>
              <a:buChar char="•"/>
            </a:pPr>
            <a:r>
              <a:rPr lang="en-US" sz="1600" dirty="0">
                <a:solidFill>
                  <a:srgbClr val="000000"/>
                </a:solidFill>
              </a:rPr>
              <a:t>The secondary root bridge to a value slightly higher than that of the root bridge</a:t>
            </a:r>
          </a:p>
          <a:p>
            <a:pPr marL="285750" indent="-285750" algn="l" eaLnBrk="0" hangingPunct="0">
              <a:buFont typeface="Arial" panose="020B0604020202020204" pitchFamily="34" charset="0"/>
              <a:buChar char="•"/>
            </a:pPr>
            <a:r>
              <a:rPr lang="en-US" sz="1600" dirty="0">
                <a:solidFill>
                  <a:srgbClr val="000000"/>
                </a:solidFill>
              </a:rPr>
              <a:t>All other switches to a value higher than the secondary root bridge</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graphicFrame>
        <p:nvGraphicFramePr>
          <p:cNvPr id="5" name="Table 4">
            <a:extLst>
              <a:ext uri="{FF2B5EF4-FFF2-40B4-BE49-F238E27FC236}">
                <a16:creationId xmlns:a16="http://schemas.microsoft.com/office/drawing/2014/main" id="{58C93B4F-35EA-8C45-95A8-170291333282}"/>
              </a:ext>
            </a:extLst>
          </p:cNvPr>
          <p:cNvGraphicFramePr>
            <a:graphicFrameLocks noGrp="1"/>
          </p:cNvGraphicFramePr>
          <p:nvPr>
            <p:extLst>
              <p:ext uri="{D42A27DB-BD31-4B8C-83A1-F6EECF244321}">
                <p14:modId xmlns:p14="http://schemas.microsoft.com/office/powerpoint/2010/main" val="3580042308"/>
              </p:ext>
            </p:extLst>
          </p:nvPr>
        </p:nvGraphicFramePr>
        <p:xfrm>
          <a:off x="537883" y="2235160"/>
          <a:ext cx="7908845" cy="2194560"/>
        </p:xfrm>
        <a:graphic>
          <a:graphicData uri="http://schemas.openxmlformats.org/drawingml/2006/table">
            <a:tbl>
              <a:tblPr firstRow="1" bandRow="1">
                <a:tableStyleId>{5C22544A-7EE6-4342-B048-85BDC9FD1C3A}</a:tableStyleId>
              </a:tblPr>
              <a:tblGrid>
                <a:gridCol w="3747246">
                  <a:extLst>
                    <a:ext uri="{9D8B030D-6E8A-4147-A177-3AD203B41FA5}">
                      <a16:colId xmlns:a16="http://schemas.microsoft.com/office/drawing/2014/main" val="20000"/>
                    </a:ext>
                  </a:extLst>
                </a:gridCol>
                <a:gridCol w="4161599">
                  <a:extLst>
                    <a:ext uri="{9D8B030D-6E8A-4147-A177-3AD203B41FA5}">
                      <a16:colId xmlns:a16="http://schemas.microsoft.com/office/drawing/2014/main" val="20001"/>
                    </a:ext>
                  </a:extLst>
                </a:gridCol>
              </a:tblGrid>
              <a:tr h="272397">
                <a:tc>
                  <a:txBody>
                    <a:bodyPr/>
                    <a:lstStyle/>
                    <a:p>
                      <a:r>
                        <a:rPr lang="en-US" sz="1400" b="1" i="0" u="none" strike="noStrike" kern="1200" baseline="0" dirty="0">
                          <a:solidFill>
                            <a:schemeClr val="lt1"/>
                          </a:solidFill>
                          <a:latin typeface="+mn-lt"/>
                          <a:ea typeface="+mn-ea"/>
                          <a:cs typeface="+mn-cs"/>
                        </a:rPr>
                        <a:t>Command</a:t>
                      </a:r>
                      <a:endParaRPr lang="en-US" b="1" dirty="0"/>
                    </a:p>
                  </a:txBody>
                  <a:tcPr/>
                </a:tc>
                <a:tc>
                  <a:txBody>
                    <a:bodyPr/>
                    <a:lstStyle/>
                    <a:p>
                      <a:r>
                        <a:rPr lang="en-US" dirty="0"/>
                        <a:t>Description</a:t>
                      </a:r>
                    </a:p>
                  </a:txBody>
                  <a:tcPr/>
                </a:tc>
                <a:extLst>
                  <a:ext uri="{0D108BD9-81ED-4DB2-BD59-A6C34878D82A}">
                    <a16:rowId xmlns:a16="http://schemas.microsoft.com/office/drawing/2014/main" val="10000"/>
                  </a:ext>
                </a:extLst>
              </a:tr>
              <a:tr h="626514">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kern="1200" dirty="0">
                          <a:solidFill>
                            <a:srgbClr val="000000"/>
                          </a:solidFill>
                          <a:effectLst/>
                          <a:latin typeface="+mn-lt"/>
                          <a:ea typeface="+mn-ea"/>
                          <a:cs typeface="+mn-cs"/>
                        </a:rPr>
                        <a:t>spanning-tree vlan </a:t>
                      </a:r>
                      <a:r>
                        <a:rPr lang="en-US" sz="1400" i="1" kern="1200" dirty="0">
                          <a:solidFill>
                            <a:srgbClr val="000000"/>
                          </a:solidFill>
                          <a:effectLst/>
                          <a:latin typeface="+mn-lt"/>
                          <a:ea typeface="+mn-ea"/>
                          <a:cs typeface="+mn-cs"/>
                        </a:rPr>
                        <a:t>vlan-id</a:t>
                      </a:r>
                      <a:r>
                        <a:rPr lang="en-US" sz="1400" kern="1200" dirty="0">
                          <a:solidFill>
                            <a:srgbClr val="000000"/>
                          </a:solidFill>
                          <a:effectLst/>
                          <a:latin typeface="+mn-lt"/>
                          <a:ea typeface="+mn-ea"/>
                          <a:cs typeface="+mn-cs"/>
                        </a:rPr>
                        <a:t> </a:t>
                      </a:r>
                      <a:r>
                        <a:rPr lang="en-US" sz="1400" b="1" kern="1200" dirty="0">
                          <a:solidFill>
                            <a:srgbClr val="000000"/>
                          </a:solidFill>
                          <a:effectLst/>
                          <a:latin typeface="+mn-lt"/>
                          <a:ea typeface="+mn-ea"/>
                          <a:cs typeface="+mn-cs"/>
                        </a:rPr>
                        <a:t>priority </a:t>
                      </a:r>
                      <a:r>
                        <a:rPr lang="en-US" sz="1400" i="1" kern="1200" dirty="0">
                          <a:solidFill>
                            <a:srgbClr val="000000"/>
                          </a:solidFill>
                          <a:effectLst/>
                          <a:latin typeface="+mn-lt"/>
                          <a:ea typeface="+mn-ea"/>
                          <a:cs typeface="+mn-cs"/>
                        </a:rPr>
                        <a:t>priority</a:t>
                      </a:r>
                      <a:r>
                        <a:rPr lang="en-US" sz="1400" b="1" kern="1200" dirty="0">
                          <a:solidFill>
                            <a:srgbClr val="000000"/>
                          </a:solidFill>
                          <a:effectLst/>
                          <a:latin typeface="+mn-lt"/>
                          <a:ea typeface="+mn-ea"/>
                          <a:cs typeface="+mn-cs"/>
                        </a:rPr>
                        <a:t> </a:t>
                      </a:r>
                      <a:endParaRPr lang="en-US" sz="1400" kern="1200" dirty="0">
                        <a:solidFill>
                          <a:srgbClr val="000000"/>
                        </a:solidFill>
                        <a:effectLst/>
                        <a:latin typeface="+mn-lt"/>
                        <a:ea typeface="+mn-ea"/>
                        <a:cs typeface="+mn-cs"/>
                      </a:endParaRPr>
                    </a:p>
                    <a:p>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The priority is a value between 0 and 61,440, in increments of 4,096. </a:t>
                      </a:r>
                    </a:p>
                    <a:p>
                      <a:endParaRPr lang="en-US" sz="1400" dirty="0">
                        <a:solidFill>
                          <a:srgbClr val="000000"/>
                        </a:solidFill>
                        <a:latin typeface="+mn-lt"/>
                      </a:endParaRPr>
                    </a:p>
                  </a:txBody>
                  <a:tcPr/>
                </a:tc>
                <a:extLst>
                  <a:ext uri="{0D108BD9-81ED-4DB2-BD59-A6C34878D82A}">
                    <a16:rowId xmlns:a16="http://schemas.microsoft.com/office/drawing/2014/main" val="10001"/>
                  </a:ext>
                </a:extLst>
              </a:tr>
              <a:tr h="1154011">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b="1" kern="1200" dirty="0">
                          <a:solidFill>
                            <a:srgbClr val="000000"/>
                          </a:solidFill>
                          <a:effectLst/>
                          <a:latin typeface="+mn-lt"/>
                          <a:ea typeface="+mn-ea"/>
                          <a:cs typeface="+mn-cs"/>
                        </a:rPr>
                        <a:t>spanning-tree vlan </a:t>
                      </a:r>
                      <a:r>
                        <a:rPr lang="en-US" sz="1400" i="1" kern="1200" dirty="0">
                          <a:solidFill>
                            <a:srgbClr val="000000"/>
                          </a:solidFill>
                          <a:effectLst/>
                          <a:latin typeface="+mn-lt"/>
                          <a:ea typeface="+mn-ea"/>
                          <a:cs typeface="+mn-cs"/>
                        </a:rPr>
                        <a:t>vlan-id</a:t>
                      </a:r>
                      <a:r>
                        <a:rPr lang="en-US" sz="1400" kern="1200" dirty="0">
                          <a:solidFill>
                            <a:srgbClr val="000000"/>
                          </a:solidFill>
                          <a:effectLst/>
                          <a:latin typeface="+mn-lt"/>
                          <a:ea typeface="+mn-ea"/>
                          <a:cs typeface="+mn-cs"/>
                        </a:rPr>
                        <a:t> </a:t>
                      </a:r>
                      <a:r>
                        <a:rPr lang="en-US" sz="1400" b="1" kern="1200" dirty="0">
                          <a:solidFill>
                            <a:srgbClr val="000000"/>
                          </a:solidFill>
                          <a:effectLst/>
                          <a:latin typeface="+mn-lt"/>
                          <a:ea typeface="+mn-ea"/>
                          <a:cs typeface="+mn-cs"/>
                        </a:rPr>
                        <a:t>root {primary | secondary} [diameter </a:t>
                      </a:r>
                      <a:r>
                        <a:rPr lang="en-US" sz="1400" i="1" kern="1200" dirty="0">
                          <a:solidFill>
                            <a:srgbClr val="000000"/>
                          </a:solidFill>
                          <a:effectLst/>
                          <a:latin typeface="+mn-lt"/>
                          <a:ea typeface="+mn-ea"/>
                          <a:cs typeface="+mn-cs"/>
                        </a:rPr>
                        <a:t>diameter</a:t>
                      </a:r>
                      <a:r>
                        <a:rPr lang="en-US" sz="1400" b="1" kern="1200" dirty="0">
                          <a:solidFill>
                            <a:srgbClr val="000000"/>
                          </a:solidFill>
                          <a:effectLst/>
                          <a:latin typeface="+mn-lt"/>
                          <a:ea typeface="+mn-ea"/>
                          <a:cs typeface="+mn-cs"/>
                        </a:rPr>
                        <a:t>] </a:t>
                      </a:r>
                      <a:endParaRPr lang="en-US" sz="1400" kern="1200" dirty="0">
                        <a:solidFill>
                          <a:srgbClr val="000000"/>
                        </a:solidFill>
                        <a:effectLst/>
                        <a:latin typeface="+mn-lt"/>
                        <a:ea typeface="+mn-ea"/>
                        <a:cs typeface="+mn-cs"/>
                      </a:endParaRPr>
                    </a:p>
                    <a:p>
                      <a:endParaRPr lang="en-US" sz="1400" b="1" dirty="0">
                        <a:solidFill>
                          <a:srgbClr val="000000"/>
                        </a:solidFill>
                        <a:latin typeface="+mn-lt"/>
                      </a:endParaRP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400" kern="1200" dirty="0">
                          <a:solidFill>
                            <a:srgbClr val="000000"/>
                          </a:solidFill>
                          <a:effectLst/>
                          <a:latin typeface="+mn-lt"/>
                          <a:ea typeface="+mn-ea"/>
                          <a:cs typeface="+mn-cs"/>
                        </a:rPr>
                        <a:t>The </a:t>
                      </a:r>
                      <a:r>
                        <a:rPr lang="en-US" sz="1400" b="1" kern="1200" dirty="0">
                          <a:solidFill>
                            <a:srgbClr val="000000"/>
                          </a:solidFill>
                          <a:effectLst/>
                          <a:latin typeface="+mn-lt"/>
                          <a:ea typeface="+mn-ea"/>
                          <a:cs typeface="+mn-cs"/>
                        </a:rPr>
                        <a:t>primary </a:t>
                      </a:r>
                      <a:r>
                        <a:rPr lang="en-US" sz="1400" kern="1200" dirty="0">
                          <a:solidFill>
                            <a:srgbClr val="000000"/>
                          </a:solidFill>
                          <a:effectLst/>
                          <a:latin typeface="+mn-lt"/>
                          <a:ea typeface="+mn-ea"/>
                          <a:cs typeface="+mn-cs"/>
                        </a:rPr>
                        <a:t>keyword sets the priority to 24,576, and the </a:t>
                      </a:r>
                      <a:r>
                        <a:rPr lang="en-US" sz="1400" b="1" kern="1200" dirty="0">
                          <a:solidFill>
                            <a:srgbClr val="000000"/>
                          </a:solidFill>
                          <a:effectLst/>
                          <a:latin typeface="+mn-lt"/>
                          <a:ea typeface="+mn-ea"/>
                          <a:cs typeface="+mn-cs"/>
                        </a:rPr>
                        <a:t>secondary </a:t>
                      </a:r>
                      <a:r>
                        <a:rPr lang="en-US" sz="1400" kern="1200" dirty="0">
                          <a:solidFill>
                            <a:srgbClr val="000000"/>
                          </a:solidFill>
                          <a:effectLst/>
                          <a:latin typeface="+mn-lt"/>
                          <a:ea typeface="+mn-ea"/>
                          <a:cs typeface="+mn-cs"/>
                        </a:rPr>
                        <a:t>keyword sets the priority to 28,672. The optional </a:t>
                      </a:r>
                      <a:r>
                        <a:rPr lang="en-US" sz="1400" b="1" kern="1200" dirty="0">
                          <a:solidFill>
                            <a:srgbClr val="000000"/>
                          </a:solidFill>
                          <a:effectLst/>
                          <a:latin typeface="+mn-lt"/>
                          <a:ea typeface="+mn-ea"/>
                          <a:cs typeface="+mn-cs"/>
                        </a:rPr>
                        <a:t>diameter </a:t>
                      </a:r>
                      <a:r>
                        <a:rPr lang="en-US" sz="1400" kern="1200" dirty="0">
                          <a:solidFill>
                            <a:srgbClr val="000000"/>
                          </a:solidFill>
                          <a:effectLst/>
                          <a:latin typeface="+mn-lt"/>
                          <a:ea typeface="+mn-ea"/>
                          <a:cs typeface="+mn-cs"/>
                        </a:rPr>
                        <a:t>command makes it possible to tune the Spanning Tree Protocol (STP) convergence and modifies the timers.</a:t>
                      </a:r>
                      <a:endParaRPr lang="en-US" sz="1400" dirty="0">
                        <a:solidFill>
                          <a:srgbClr val="000000"/>
                        </a:solidFill>
                        <a:effectLst/>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237786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4815840" cy="731837"/>
          </a:xfrm>
        </p:spPr>
        <p:txBody>
          <a:bodyPr/>
          <a:lstStyle/>
          <a:p>
            <a:r>
              <a:rPr lang="en-US" sz="1600" dirty="0"/>
              <a:t>STP Topology Tuning</a:t>
            </a:r>
            <a:br>
              <a:rPr lang="en-US" dirty="0"/>
            </a:br>
            <a:r>
              <a:rPr lang="en-US" sz="2400" dirty="0"/>
              <a:t>Configuring the Root Bridge</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6" y="855419"/>
            <a:ext cx="3833547" cy="2565961"/>
          </a:xfrm>
        </p:spPr>
        <p:txBody>
          <a:bodyPr/>
          <a:lstStyle/>
          <a:p>
            <a:pPr algn="l" eaLnBrk="0" hangingPunct="0"/>
            <a:r>
              <a:rPr lang="en-US" sz="1600" dirty="0">
                <a:solidFill>
                  <a:srgbClr val="000000"/>
                </a:solidFill>
              </a:rPr>
              <a:t>In the example:</a:t>
            </a:r>
          </a:p>
          <a:p>
            <a:pPr marL="285750" indent="-285750" algn="l" eaLnBrk="0" hangingPunct="0">
              <a:spcBef>
                <a:spcPts val="1000"/>
              </a:spcBef>
              <a:buFont typeface="Arial" panose="020B0604020202020204" pitchFamily="34" charset="0"/>
              <a:buChar char="•"/>
            </a:pPr>
            <a:r>
              <a:rPr lang="en-US" sz="1600" dirty="0">
                <a:solidFill>
                  <a:srgbClr val="000000"/>
                </a:solidFill>
              </a:rPr>
              <a:t>The initial priority for VLAN 1 on SW1 is verified, 32,769. </a:t>
            </a:r>
          </a:p>
          <a:p>
            <a:pPr marL="285750" indent="-285750" algn="l" eaLnBrk="0" hangingPunct="0">
              <a:spcBef>
                <a:spcPts val="1000"/>
              </a:spcBef>
              <a:buFont typeface="Arial" panose="020B0604020202020204" pitchFamily="34" charset="0"/>
              <a:buChar char="•"/>
            </a:pPr>
            <a:r>
              <a:rPr lang="en-US" sz="1600" dirty="0">
                <a:solidFill>
                  <a:srgbClr val="000000"/>
                </a:solidFill>
              </a:rPr>
              <a:t>SW1 is configured to be the primary root for VLAN 1</a:t>
            </a:r>
          </a:p>
          <a:p>
            <a:pPr marL="285750" indent="-285750" algn="l" eaLnBrk="0" hangingPunct="0">
              <a:spcBef>
                <a:spcPts val="1000"/>
              </a:spcBef>
              <a:buFont typeface="Arial" panose="020B0604020202020204" pitchFamily="34" charset="0"/>
              <a:buChar char="•"/>
            </a:pPr>
            <a:r>
              <a:rPr lang="en-US" sz="1600" dirty="0">
                <a:solidFill>
                  <a:srgbClr val="000000"/>
                </a:solidFill>
              </a:rPr>
              <a:t>The priority is verified again to ensure the change took place.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2" name="Picture 1">
            <a:extLst>
              <a:ext uri="{FF2B5EF4-FFF2-40B4-BE49-F238E27FC236}">
                <a16:creationId xmlns:a16="http://schemas.microsoft.com/office/drawing/2014/main" id="{35331596-56BE-7342-8ABE-20D14A1B1EAA}"/>
              </a:ext>
            </a:extLst>
          </p:cNvPr>
          <p:cNvPicPr>
            <a:picLocks noChangeAspect="1"/>
          </p:cNvPicPr>
          <p:nvPr/>
        </p:nvPicPr>
        <p:blipFill>
          <a:blip r:embed="rId3"/>
          <a:stretch>
            <a:fillRect/>
          </a:stretch>
        </p:blipFill>
        <p:spPr>
          <a:xfrm>
            <a:off x="4891087" y="175260"/>
            <a:ext cx="3661459" cy="4536440"/>
          </a:xfrm>
          <a:prstGeom prst="rect">
            <a:avLst/>
          </a:prstGeom>
        </p:spPr>
      </p:pic>
    </p:spTree>
    <p:extLst>
      <p:ext uri="{BB962C8B-B14F-4D97-AF65-F5344CB8AC3E}">
        <p14:creationId xmlns:p14="http://schemas.microsoft.com/office/powerpoint/2010/main" val="2749295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68516"/>
            <a:ext cx="5755341" cy="731837"/>
          </a:xfrm>
        </p:spPr>
        <p:txBody>
          <a:bodyPr/>
          <a:lstStyle/>
          <a:p>
            <a:r>
              <a:rPr lang="en-US" sz="1600" dirty="0"/>
              <a:t>STP Topology Tuning</a:t>
            </a:r>
            <a:br>
              <a:rPr lang="en-US" dirty="0"/>
            </a:br>
            <a:r>
              <a:rPr lang="en-US" sz="2400" dirty="0"/>
              <a:t>Configuring the Backup Root Bridge</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03321" y="800353"/>
            <a:ext cx="3921033" cy="2576270"/>
          </a:xfrm>
        </p:spPr>
        <p:txBody>
          <a:bodyPr/>
          <a:lstStyle/>
          <a:p>
            <a:pPr algn="l" eaLnBrk="0" hangingPunct="0"/>
            <a:r>
              <a:rPr lang="en-US" sz="1600" dirty="0">
                <a:solidFill>
                  <a:srgbClr val="000000"/>
                </a:solidFill>
              </a:rPr>
              <a:t>In the example:</a:t>
            </a:r>
          </a:p>
          <a:p>
            <a:pPr marL="285750" indent="-285750" algn="l" eaLnBrk="0" hangingPunct="0">
              <a:spcBef>
                <a:spcPts val="1000"/>
              </a:spcBef>
              <a:buFont typeface="Arial" panose="020B0604020202020204" pitchFamily="34" charset="0"/>
              <a:buChar char="•"/>
            </a:pPr>
            <a:r>
              <a:rPr lang="en-US" sz="1600" dirty="0">
                <a:solidFill>
                  <a:srgbClr val="000000"/>
                </a:solidFill>
              </a:rPr>
              <a:t>The initial priority for VLAN 1 on SW2 is verified, 32,769. </a:t>
            </a:r>
          </a:p>
          <a:p>
            <a:pPr marL="285750" indent="-285750" algn="l" eaLnBrk="0" hangingPunct="0">
              <a:spcBef>
                <a:spcPts val="1000"/>
              </a:spcBef>
              <a:buFont typeface="Arial" panose="020B0604020202020204" pitchFamily="34" charset="0"/>
              <a:buChar char="•"/>
            </a:pPr>
            <a:r>
              <a:rPr lang="en-US" sz="1600" dirty="0">
                <a:solidFill>
                  <a:srgbClr val="000000"/>
                </a:solidFill>
              </a:rPr>
              <a:t>SW2 is configured to be the secondary root for VLAN 1</a:t>
            </a:r>
          </a:p>
          <a:p>
            <a:pPr marL="285750" indent="-285750" algn="l" eaLnBrk="0" hangingPunct="0">
              <a:spcBef>
                <a:spcPts val="1000"/>
              </a:spcBef>
              <a:buFont typeface="Arial" panose="020B0604020202020204" pitchFamily="34" charset="0"/>
              <a:buChar char="•"/>
            </a:pPr>
            <a:r>
              <a:rPr lang="en-US" sz="1600" dirty="0">
                <a:solidFill>
                  <a:srgbClr val="000000"/>
                </a:solidFill>
              </a:rPr>
              <a:t>The priority is verified again to ensure the change took place.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2" name="Picture 1">
            <a:extLst>
              <a:ext uri="{FF2B5EF4-FFF2-40B4-BE49-F238E27FC236}">
                <a16:creationId xmlns:a16="http://schemas.microsoft.com/office/drawing/2014/main" id="{CD78A814-16F6-4C1F-9783-AF30E226CD0F}"/>
              </a:ext>
            </a:extLst>
          </p:cNvPr>
          <p:cNvPicPr>
            <a:picLocks noChangeAspect="1"/>
          </p:cNvPicPr>
          <p:nvPr/>
        </p:nvPicPr>
        <p:blipFill>
          <a:blip r:embed="rId3"/>
          <a:stretch>
            <a:fillRect/>
          </a:stretch>
        </p:blipFill>
        <p:spPr>
          <a:xfrm>
            <a:off x="4727675" y="875869"/>
            <a:ext cx="4101136" cy="3529876"/>
          </a:xfrm>
          <a:prstGeom prst="rect">
            <a:avLst/>
          </a:prstGeom>
        </p:spPr>
      </p:pic>
    </p:spTree>
    <p:extLst>
      <p:ext uri="{BB962C8B-B14F-4D97-AF65-F5344CB8AC3E}">
        <p14:creationId xmlns:p14="http://schemas.microsoft.com/office/powerpoint/2010/main" val="4210125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STP Topology Tuning</a:t>
            </a:r>
            <a:br>
              <a:rPr lang="en-US" dirty="0"/>
            </a:br>
            <a:r>
              <a:rPr lang="en-US" sz="2400" dirty="0"/>
              <a:t>Modifying STP Root Port &amp; Blocked Switch Port Locations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419367" y="748489"/>
            <a:ext cx="3603994" cy="3898815"/>
          </a:xfrm>
        </p:spPr>
        <p:txBody>
          <a:bodyPr/>
          <a:lstStyle/>
          <a:p>
            <a:pPr algn="l" eaLnBrk="0" hangingPunct="0"/>
            <a:r>
              <a:rPr lang="en-US" sz="1600" dirty="0">
                <a:solidFill>
                  <a:srgbClr val="000000"/>
                </a:solidFill>
              </a:rPr>
              <a:t>Calculating total path cost to the root bridge:</a:t>
            </a:r>
          </a:p>
          <a:p>
            <a:pPr marL="285750" indent="-285750" algn="l" eaLnBrk="0" hangingPunct="0">
              <a:buFont typeface="Arial" panose="020B0604020202020204" pitchFamily="34" charset="0"/>
              <a:buChar char="•"/>
            </a:pPr>
            <a:r>
              <a:rPr lang="en-US" sz="1550" dirty="0">
                <a:solidFill>
                  <a:srgbClr val="000000"/>
                </a:solidFill>
              </a:rPr>
              <a:t>SW1 sends a BPDU to SW3 with the path cost of 0. </a:t>
            </a:r>
          </a:p>
          <a:p>
            <a:pPr marL="285750" indent="-285750" algn="l" eaLnBrk="0" hangingPunct="0">
              <a:buFont typeface="Arial" panose="020B0604020202020204" pitchFamily="34" charset="0"/>
              <a:buChar char="•"/>
            </a:pPr>
            <a:r>
              <a:rPr lang="en-US" sz="1550" dirty="0">
                <a:solidFill>
                  <a:srgbClr val="000000"/>
                </a:solidFill>
              </a:rPr>
              <a:t>SW3 receives the BPDU and adds its root port cost (4) to cost from the BPDU (0), resulting in the cost of 4.</a:t>
            </a:r>
          </a:p>
          <a:p>
            <a:pPr marL="285750" indent="-285750" algn="l" eaLnBrk="0" hangingPunct="0">
              <a:buFont typeface="Arial" panose="020B0604020202020204" pitchFamily="34" charset="0"/>
              <a:buChar char="•"/>
            </a:pPr>
            <a:r>
              <a:rPr lang="en-US" sz="1550" dirty="0">
                <a:solidFill>
                  <a:srgbClr val="000000"/>
                </a:solidFill>
              </a:rPr>
              <a:t>SW3 sends a BPDU to SW5 with the path cost of 4.  </a:t>
            </a:r>
          </a:p>
          <a:p>
            <a:pPr marL="285750" indent="-285750" algn="l" eaLnBrk="0" hangingPunct="0">
              <a:buFont typeface="Arial" panose="020B0604020202020204" pitchFamily="34" charset="0"/>
              <a:buChar char="•"/>
            </a:pPr>
            <a:r>
              <a:rPr lang="en-US" sz="1550" dirty="0">
                <a:solidFill>
                  <a:srgbClr val="000000"/>
                </a:solidFill>
              </a:rPr>
              <a:t>SW5 receives the BPDU and adds its root port cost (4) to the cost from the BPDU (4), resulting in the cost of 8 for SW5 to reach the root bridge. </a:t>
            </a:r>
          </a:p>
          <a:p>
            <a:pPr marL="285750" lvl="0" indent="-285750" algn="l" eaLnBrk="0" hangingPunct="0">
              <a:buFont typeface="Arial" panose="020B0604020202020204" pitchFamily="34" charset="0"/>
              <a:buChar char="•"/>
            </a:pPr>
            <a:endParaRPr lang="en-US" sz="1600" dirty="0">
              <a:solidFill>
                <a:schemeClr val="tx1">
                  <a:lumMod val="50000"/>
                </a:schemeClr>
              </a:solidFill>
            </a:endParaRPr>
          </a:p>
          <a:p>
            <a:pPr marL="0" lvl="0" indent="0" algn="l" eaLnBrk="0" hangingPunct="0"/>
            <a:endParaRPr lang="en-US" sz="1600" dirty="0">
              <a:solidFill>
                <a:schemeClr val="tx1">
                  <a:lumMod val="50000"/>
                </a:schemeClr>
              </a:solidFill>
            </a:endParaRPr>
          </a:p>
        </p:txBody>
      </p:sp>
      <p:pic>
        <p:nvPicPr>
          <p:cNvPr id="2" name="Picture 1">
            <a:extLst>
              <a:ext uri="{FF2B5EF4-FFF2-40B4-BE49-F238E27FC236}">
                <a16:creationId xmlns:a16="http://schemas.microsoft.com/office/drawing/2014/main" id="{9B44E711-35CD-174D-917B-BAE4447FDEA2}"/>
              </a:ext>
            </a:extLst>
          </p:cNvPr>
          <p:cNvPicPr>
            <a:picLocks noChangeAspect="1"/>
          </p:cNvPicPr>
          <p:nvPr/>
        </p:nvPicPr>
        <p:blipFill>
          <a:blip r:embed="rId3"/>
          <a:stretch>
            <a:fillRect/>
          </a:stretch>
        </p:blipFill>
        <p:spPr>
          <a:xfrm>
            <a:off x="4023361" y="1394913"/>
            <a:ext cx="4687408" cy="2605966"/>
          </a:xfrm>
          <a:prstGeom prst="rect">
            <a:avLst/>
          </a:prstGeom>
        </p:spPr>
      </p:pic>
    </p:spTree>
    <p:extLst>
      <p:ext uri="{BB962C8B-B14F-4D97-AF65-F5344CB8AC3E}">
        <p14:creationId xmlns:p14="http://schemas.microsoft.com/office/powerpoint/2010/main" val="44684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792308" cy="748489"/>
          </a:xfrm>
        </p:spPr>
        <p:txBody>
          <a:bodyPr/>
          <a:lstStyle/>
          <a:p>
            <a:r>
              <a:rPr lang="en-US" sz="1600" dirty="0"/>
              <a:t>STP Topology Tuning</a:t>
            </a:r>
            <a:br>
              <a:rPr lang="en-US" dirty="0"/>
            </a:br>
            <a:r>
              <a:rPr lang="en-US" sz="2400" dirty="0"/>
              <a:t>Verifying the Total Path Cost</a:t>
            </a:r>
          </a:p>
        </p:txBody>
      </p:sp>
      <p:sp>
        <p:nvSpPr>
          <p:cNvPr id="6" name="TextBox 5">
            <a:extLst>
              <a:ext uri="{FF2B5EF4-FFF2-40B4-BE49-F238E27FC236}">
                <a16:creationId xmlns:a16="http://schemas.microsoft.com/office/drawing/2014/main" id="{D6E04BDC-5CCB-214F-940E-E8BEE690FB31}"/>
              </a:ext>
            </a:extLst>
          </p:cNvPr>
          <p:cNvSpPr txBox="1"/>
          <p:nvPr/>
        </p:nvSpPr>
        <p:spPr>
          <a:xfrm>
            <a:off x="363152" y="748489"/>
            <a:ext cx="7569701" cy="338554"/>
          </a:xfrm>
          <a:prstGeom prst="rect">
            <a:avLst/>
          </a:prstGeom>
          <a:noFill/>
        </p:spPr>
        <p:txBody>
          <a:bodyPr wrap="none" rtlCol="0">
            <a:spAutoFit/>
          </a:bodyPr>
          <a:lstStyle/>
          <a:p>
            <a:pPr algn="just" eaLnBrk="0" hangingPunct="0"/>
            <a:r>
              <a:rPr lang="en-US" sz="1600" dirty="0">
                <a:solidFill>
                  <a:srgbClr val="000000"/>
                </a:solidFill>
              </a:rPr>
              <a:t>The example highlights the total path cost to the root bridge from SW3 and SW5. </a:t>
            </a:r>
          </a:p>
        </p:txBody>
      </p:sp>
      <p:sp>
        <p:nvSpPr>
          <p:cNvPr id="11" name="TextBox 10">
            <a:extLst>
              <a:ext uri="{FF2B5EF4-FFF2-40B4-BE49-F238E27FC236}">
                <a16:creationId xmlns:a16="http://schemas.microsoft.com/office/drawing/2014/main" id="{3681F59F-1E6B-B14B-BBBC-739E910EB5F6}"/>
              </a:ext>
            </a:extLst>
          </p:cNvPr>
          <p:cNvSpPr txBox="1"/>
          <p:nvPr/>
        </p:nvSpPr>
        <p:spPr>
          <a:xfrm>
            <a:off x="4760206" y="4080966"/>
            <a:ext cx="4032102" cy="584775"/>
          </a:xfrm>
          <a:prstGeom prst="rect">
            <a:avLst/>
          </a:prstGeom>
          <a:noFill/>
        </p:spPr>
        <p:txBody>
          <a:bodyPr wrap="square" rtlCol="0">
            <a:spAutoFit/>
          </a:bodyPr>
          <a:lstStyle/>
          <a:p>
            <a:r>
              <a:rPr lang="en-US" sz="1600" b="1" dirty="0">
                <a:solidFill>
                  <a:srgbClr val="000000"/>
                </a:solidFill>
              </a:rPr>
              <a:t>Note</a:t>
            </a:r>
            <a:r>
              <a:rPr lang="en-US" sz="1600" dirty="0">
                <a:solidFill>
                  <a:srgbClr val="000000"/>
                </a:solidFill>
              </a:rPr>
              <a:t>: There is not a total path cost in SW1’s output</a:t>
            </a:r>
          </a:p>
        </p:txBody>
      </p:sp>
      <p:pic>
        <p:nvPicPr>
          <p:cNvPr id="12" name="Picture 11">
            <a:extLst>
              <a:ext uri="{FF2B5EF4-FFF2-40B4-BE49-F238E27FC236}">
                <a16:creationId xmlns:a16="http://schemas.microsoft.com/office/drawing/2014/main" id="{10963D9F-03F3-654F-AE78-FDA4CCB403F4}"/>
              </a:ext>
            </a:extLst>
          </p:cNvPr>
          <p:cNvPicPr>
            <a:picLocks noChangeAspect="1"/>
          </p:cNvPicPr>
          <p:nvPr/>
        </p:nvPicPr>
        <p:blipFill>
          <a:blip r:embed="rId3"/>
          <a:stretch>
            <a:fillRect/>
          </a:stretch>
        </p:blipFill>
        <p:spPr>
          <a:xfrm>
            <a:off x="631280" y="1405025"/>
            <a:ext cx="3764874" cy="3180670"/>
          </a:xfrm>
          <a:prstGeom prst="rect">
            <a:avLst/>
          </a:prstGeom>
        </p:spPr>
      </p:pic>
      <p:pic>
        <p:nvPicPr>
          <p:cNvPr id="8" name="Picture 7">
            <a:extLst>
              <a:ext uri="{FF2B5EF4-FFF2-40B4-BE49-F238E27FC236}">
                <a16:creationId xmlns:a16="http://schemas.microsoft.com/office/drawing/2014/main" id="{94DF7CAB-5D67-C34F-AE87-6D184584BD26}"/>
              </a:ext>
            </a:extLst>
          </p:cNvPr>
          <p:cNvPicPr>
            <a:picLocks noChangeAspect="1"/>
          </p:cNvPicPr>
          <p:nvPr/>
        </p:nvPicPr>
        <p:blipFill>
          <a:blip r:embed="rId4"/>
          <a:stretch>
            <a:fillRect/>
          </a:stretch>
        </p:blipFill>
        <p:spPr>
          <a:xfrm>
            <a:off x="4760206" y="1895752"/>
            <a:ext cx="3921215" cy="1715059"/>
          </a:xfrm>
          <a:prstGeom prst="rect">
            <a:avLst/>
          </a:prstGeom>
        </p:spPr>
      </p:pic>
    </p:spTree>
    <p:extLst>
      <p:ext uri="{BB962C8B-B14F-4D97-AF65-F5344CB8AC3E}">
        <p14:creationId xmlns:p14="http://schemas.microsoft.com/office/powerpoint/2010/main" val="1572697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36821"/>
            <a:ext cx="4970033" cy="748489"/>
          </a:xfrm>
        </p:spPr>
        <p:txBody>
          <a:bodyPr/>
          <a:lstStyle/>
          <a:p>
            <a:r>
              <a:rPr lang="en-US" sz="1600" dirty="0"/>
              <a:t>STP Topology Tuning</a:t>
            </a:r>
            <a:br>
              <a:rPr lang="en-US" dirty="0"/>
            </a:br>
            <a:r>
              <a:rPr lang="en-US" sz="2400" dirty="0"/>
              <a:t>Modifying STP Port Cost</a:t>
            </a:r>
          </a:p>
        </p:txBody>
      </p:sp>
      <p:sp>
        <p:nvSpPr>
          <p:cNvPr id="6" name="TextBox 5">
            <a:extLst>
              <a:ext uri="{FF2B5EF4-FFF2-40B4-BE49-F238E27FC236}">
                <a16:creationId xmlns:a16="http://schemas.microsoft.com/office/drawing/2014/main" id="{D6E04BDC-5CCB-214F-940E-E8BEE690FB31}"/>
              </a:ext>
            </a:extLst>
          </p:cNvPr>
          <p:cNvSpPr txBox="1"/>
          <p:nvPr/>
        </p:nvSpPr>
        <p:spPr>
          <a:xfrm>
            <a:off x="290128" y="1160454"/>
            <a:ext cx="4091216" cy="3046988"/>
          </a:xfrm>
          <a:prstGeom prst="rect">
            <a:avLst/>
          </a:prstGeom>
          <a:noFill/>
        </p:spPr>
        <p:txBody>
          <a:bodyPr wrap="square" rtlCol="0">
            <a:spAutoFit/>
          </a:bodyPr>
          <a:lstStyle/>
          <a:p>
            <a:pPr marL="285750" indent="-285750" algn="thaiDist" eaLnBrk="0" hangingPunct="0">
              <a:buFont typeface="Arial" panose="020B0604020202020204" pitchFamily="34" charset="0"/>
              <a:buChar char="•"/>
            </a:pPr>
            <a:r>
              <a:rPr lang="en-US" sz="1600" dirty="0">
                <a:solidFill>
                  <a:srgbClr val="000000"/>
                </a:solidFill>
              </a:rPr>
              <a:t>The</a:t>
            </a:r>
            <a:r>
              <a:rPr lang="en-US" sz="1600" b="1" dirty="0">
                <a:solidFill>
                  <a:srgbClr val="000000"/>
                </a:solidFill>
              </a:rPr>
              <a:t> spanning tree </a:t>
            </a:r>
            <a:r>
              <a:rPr lang="en-US" sz="1600" dirty="0">
                <a:solidFill>
                  <a:srgbClr val="000000"/>
                </a:solidFill>
              </a:rPr>
              <a:t>[</a:t>
            </a:r>
            <a:r>
              <a:rPr lang="en-US" sz="1600" b="1" dirty="0">
                <a:solidFill>
                  <a:srgbClr val="000000"/>
                </a:solidFill>
              </a:rPr>
              <a:t>vlan </a:t>
            </a:r>
            <a:r>
              <a:rPr lang="en-US" sz="1600" i="1" dirty="0">
                <a:solidFill>
                  <a:srgbClr val="000000"/>
                </a:solidFill>
              </a:rPr>
              <a:t>vlan-id]</a:t>
            </a:r>
            <a:r>
              <a:rPr lang="en-US" sz="1600" b="1" dirty="0">
                <a:solidFill>
                  <a:srgbClr val="000000"/>
                </a:solidFill>
              </a:rPr>
              <a:t> cost </a:t>
            </a:r>
            <a:r>
              <a:rPr lang="en-US" sz="1600" i="1" dirty="0">
                <a:solidFill>
                  <a:srgbClr val="000000"/>
                </a:solidFill>
              </a:rPr>
              <a:t>cost </a:t>
            </a:r>
            <a:r>
              <a:rPr lang="en-US" sz="1600" dirty="0">
                <a:solidFill>
                  <a:srgbClr val="000000"/>
                </a:solidFill>
              </a:rPr>
              <a:t>command can be used to modify the STP forwarding path. </a:t>
            </a:r>
          </a:p>
          <a:p>
            <a:pPr marL="285750" indent="-285750" algn="thaiDist" eaLnBrk="0" hangingPunct="0">
              <a:buFont typeface="Arial" panose="020B0604020202020204" pitchFamily="34" charset="0"/>
              <a:buChar char="•"/>
            </a:pPr>
            <a:endParaRPr lang="en-US" sz="1600" dirty="0">
              <a:solidFill>
                <a:srgbClr val="000000"/>
              </a:solidFill>
            </a:endParaRPr>
          </a:p>
          <a:p>
            <a:pPr marL="285750" indent="-285750" algn="thaiDist" eaLnBrk="0" hangingPunct="0">
              <a:buFont typeface="Arial" panose="020B0604020202020204" pitchFamily="34" charset="0"/>
              <a:buChar char="•"/>
            </a:pPr>
            <a:r>
              <a:rPr lang="en-US" sz="1600" dirty="0">
                <a:solidFill>
                  <a:srgbClr val="000000"/>
                </a:solidFill>
              </a:rPr>
              <a:t>Using the spanning tree command will modify the cost for all VLANs unless the optional </a:t>
            </a:r>
            <a:r>
              <a:rPr lang="en-US" sz="1600" b="1" dirty="0">
                <a:solidFill>
                  <a:srgbClr val="000000"/>
                </a:solidFill>
              </a:rPr>
              <a:t>vlan</a:t>
            </a:r>
            <a:r>
              <a:rPr lang="en-US" sz="1600" dirty="0">
                <a:solidFill>
                  <a:srgbClr val="000000"/>
                </a:solidFill>
              </a:rPr>
              <a:t> keyword is used. </a:t>
            </a:r>
          </a:p>
          <a:p>
            <a:pPr algn="just" eaLnBrk="0" hangingPunct="0"/>
            <a:endParaRPr lang="en-US" sz="1600" dirty="0">
              <a:solidFill>
                <a:srgbClr val="000000"/>
              </a:solidFill>
            </a:endParaRPr>
          </a:p>
          <a:p>
            <a:pPr algn="just" eaLnBrk="0" hangingPunct="0"/>
            <a:endParaRPr lang="en-US" sz="1600" dirty="0">
              <a:solidFill>
                <a:srgbClr val="000000"/>
              </a:solidFill>
            </a:endParaRPr>
          </a:p>
          <a:p>
            <a:pPr algn="just" eaLnBrk="0" hangingPunct="0"/>
            <a:endParaRPr lang="en-US" sz="1600" dirty="0">
              <a:solidFill>
                <a:srgbClr val="000000"/>
              </a:solidFill>
            </a:endParaRPr>
          </a:p>
          <a:p>
            <a:pPr algn="just" eaLnBrk="0" hangingPunct="0"/>
            <a:endParaRPr lang="en-US" sz="1600" dirty="0">
              <a:solidFill>
                <a:srgbClr val="000000"/>
              </a:solidFill>
            </a:endParaRPr>
          </a:p>
          <a:p>
            <a:pPr algn="just" eaLnBrk="0" hangingPunct="0"/>
            <a:endParaRPr lang="en-US" sz="1600" dirty="0">
              <a:solidFill>
                <a:srgbClr val="000000"/>
              </a:solidFill>
            </a:endParaRPr>
          </a:p>
        </p:txBody>
      </p:sp>
      <p:pic>
        <p:nvPicPr>
          <p:cNvPr id="2" name="Picture 1">
            <a:extLst>
              <a:ext uri="{FF2B5EF4-FFF2-40B4-BE49-F238E27FC236}">
                <a16:creationId xmlns:a16="http://schemas.microsoft.com/office/drawing/2014/main" id="{8E8AA31D-B698-A44D-B4D3-3B6FB7708E8D}"/>
              </a:ext>
            </a:extLst>
          </p:cNvPr>
          <p:cNvPicPr>
            <a:picLocks noChangeAspect="1"/>
          </p:cNvPicPr>
          <p:nvPr/>
        </p:nvPicPr>
        <p:blipFill>
          <a:blip r:embed="rId3"/>
          <a:stretch>
            <a:fillRect/>
          </a:stretch>
        </p:blipFill>
        <p:spPr>
          <a:xfrm>
            <a:off x="4927001" y="213360"/>
            <a:ext cx="3926871" cy="4519074"/>
          </a:xfrm>
          <a:prstGeom prst="rect">
            <a:avLst/>
          </a:prstGeom>
        </p:spPr>
      </p:pic>
    </p:spTree>
    <p:extLst>
      <p:ext uri="{BB962C8B-B14F-4D97-AF65-F5344CB8AC3E}">
        <p14:creationId xmlns:p14="http://schemas.microsoft.com/office/powerpoint/2010/main" val="361090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5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14485</TotalTime>
  <Words>2059</Words>
  <Application>Microsoft Office PowerPoint</Application>
  <PresentationFormat>On-screen Show (16:9)</PresentationFormat>
  <Paragraphs>274</Paragraphs>
  <Slides>34</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Arial</vt:lpstr>
      <vt:lpstr>Calibri</vt:lpstr>
      <vt:lpstr>CiscoSans ExtraLight</vt:lpstr>
      <vt:lpstr>Wingdings</vt:lpstr>
      <vt:lpstr>Default Theme</vt:lpstr>
      <vt:lpstr>Chapter 3: Advanced STP Tuning</vt:lpstr>
      <vt:lpstr>Chapter 3 Content</vt:lpstr>
      <vt:lpstr>STP Topology Tuning</vt:lpstr>
      <vt:lpstr>STP Topology Tuning Root Bridge Placement</vt:lpstr>
      <vt:lpstr>STP Topology Tuning Configuring the Root Bridge</vt:lpstr>
      <vt:lpstr>STP Topology Tuning Configuring the Backup Root Bridge</vt:lpstr>
      <vt:lpstr>STP Topology Tuning Modifying STP Root Port &amp; Blocked Switch Port Locations</vt:lpstr>
      <vt:lpstr>STP Topology Tuning Verifying the Total Path Cost</vt:lpstr>
      <vt:lpstr>STP Topology Tuning Modifying STP Port Cost</vt:lpstr>
      <vt:lpstr>STP Topology Tuning Modifying STP Port Priority</vt:lpstr>
      <vt:lpstr>Additional STP Protection Mechanisms</vt:lpstr>
      <vt:lpstr>Additional STP Protection Mechanisms Additional STP Protection Mechanisms</vt:lpstr>
      <vt:lpstr>Additional STP Protection Mechanisms Root Guard</vt:lpstr>
      <vt:lpstr>Additional STP Protection Mechanisms STP Portfast</vt:lpstr>
      <vt:lpstr>Additional STP Protection Mechanisms STP Portfast Examples</vt:lpstr>
      <vt:lpstr>Additional STP Protection Mechanisms BPDU Guard</vt:lpstr>
      <vt:lpstr>Additional STP Protection Mechanisms BPDU Guard Examples</vt:lpstr>
      <vt:lpstr>Additional STP Protection Mechanisms BPDU Guard Error Recovery</vt:lpstr>
      <vt:lpstr>Additional STP Protection Mechanisms BPDU Guard Error Recovery Example</vt:lpstr>
      <vt:lpstr>Additional STP Protection Mechanisms BPDU Filter</vt:lpstr>
      <vt:lpstr>Additional STP Protection Mechanisms Verifying a BPDU Filter</vt:lpstr>
      <vt:lpstr>Additional STP Protection Mechanisms Problems with Unidirectional Links</vt:lpstr>
      <vt:lpstr>Additional STP Protection Mechanisms STP Loop Guard</vt:lpstr>
      <vt:lpstr>Additional STP Protection Mechanisms STP Loop Guard Examples</vt:lpstr>
      <vt:lpstr>Additional STP Protection Mechanisms Unidirectional Link Detection</vt:lpstr>
      <vt:lpstr>Additional STP Protection Mechanisms UDLD Commands</vt:lpstr>
      <vt:lpstr>Additional STP Protection Mechanisms Configuring &amp; Verifying UDLD Examples</vt:lpstr>
      <vt:lpstr>Prepare for the Exam</vt:lpstr>
      <vt:lpstr>Prepare for the Exam Key Topics for Chapter 3</vt:lpstr>
      <vt:lpstr>Prepare for the Exam Key Terms for Chapter 3</vt:lpstr>
      <vt:lpstr>Prepare for the Exam Command Reference for Chapter 3</vt:lpstr>
      <vt:lpstr>Prepare for the Exam Command Reference for Chapter 3 (Cont.)</vt:lpstr>
      <vt:lpstr>Prepare for the Exam Command Reference for Chapter 3 (Cont.)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Jane Gibbons -X (jagibbon - UNICON INC at Cisco)</cp:lastModifiedBy>
  <cp:revision>541</cp:revision>
  <dcterms:created xsi:type="dcterms:W3CDTF">2019-10-18T06:21:22Z</dcterms:created>
  <dcterms:modified xsi:type="dcterms:W3CDTF">2020-02-07T20:49:18Z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